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6"/>
  </p:notesMasterIdLst>
  <p:handoutMasterIdLst>
    <p:handoutMasterId r:id="rId47"/>
  </p:handoutMasterIdLst>
  <p:sldIdLst>
    <p:sldId id="256" r:id="rId2"/>
    <p:sldId id="257" r:id="rId3"/>
    <p:sldId id="258" r:id="rId4"/>
    <p:sldId id="259" r:id="rId5"/>
    <p:sldId id="260" r:id="rId6"/>
    <p:sldId id="261" r:id="rId7"/>
    <p:sldId id="299" r:id="rId8"/>
    <p:sldId id="262" r:id="rId9"/>
    <p:sldId id="263" r:id="rId10"/>
    <p:sldId id="264" r:id="rId11"/>
    <p:sldId id="265" r:id="rId12"/>
    <p:sldId id="266" r:id="rId13"/>
    <p:sldId id="267"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8" r:id="rId32"/>
    <p:sldId id="286" r:id="rId33"/>
    <p:sldId id="300" r:id="rId34"/>
    <p:sldId id="287" r:id="rId35"/>
    <p:sldId id="301" r:id="rId36"/>
    <p:sldId id="290" r:id="rId37"/>
    <p:sldId id="291" r:id="rId38"/>
    <p:sldId id="292" r:id="rId39"/>
    <p:sldId id="293" r:id="rId40"/>
    <p:sldId id="295" r:id="rId41"/>
    <p:sldId id="294" r:id="rId42"/>
    <p:sldId id="296" r:id="rId43"/>
    <p:sldId id="297" r:id="rId44"/>
    <p:sldId id="298" r:id="rId45"/>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FF3300"/>
    <a:srgbClr val="006600"/>
    <a:srgbClr val="00CC00"/>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D86BF0A1-1AA5-4DE5-A411-00FACE77A155}" type="datetimeFigureOut">
              <a:rPr kumimoji="1" lang="ja-JP" altLang="en-US" smtClean="0"/>
              <a:t>2021/9/27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EED48D64-13B9-461E-9585-67801D4F4C2E}" type="slidenum">
              <a:rPr kumimoji="1" lang="ja-JP" altLang="en-US" smtClean="0"/>
              <a:t>‹#›</a:t>
            </a:fld>
            <a:endParaRPr kumimoji="1" lang="ja-JP" altLang="en-US"/>
          </a:p>
        </p:txBody>
      </p:sp>
    </p:spTree>
    <p:extLst>
      <p:ext uri="{BB962C8B-B14F-4D97-AF65-F5344CB8AC3E}">
        <p14:creationId xmlns:p14="http://schemas.microsoft.com/office/powerpoint/2010/main" val="141483679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E80FCFF-493E-47D8-971E-F5E91618296F}" type="datetimeFigureOut">
              <a:rPr kumimoji="1" lang="ja-JP" altLang="en-US" smtClean="0"/>
              <a:t>2021/9/27</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15432F74-A3C6-40B0-A171-9AF161B4AE3E}" type="slidenum">
              <a:rPr kumimoji="1" lang="ja-JP" altLang="en-US" smtClean="0"/>
              <a:t>‹#›</a:t>
            </a:fld>
            <a:endParaRPr kumimoji="1" lang="ja-JP" altLang="en-US"/>
          </a:p>
        </p:txBody>
      </p:sp>
    </p:spTree>
    <p:extLst>
      <p:ext uri="{BB962C8B-B14F-4D97-AF65-F5344CB8AC3E}">
        <p14:creationId xmlns:p14="http://schemas.microsoft.com/office/powerpoint/2010/main" val="42313317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FED1455-22E7-4B74-9C13-D847B0A5074E}" type="datetime1">
              <a:rPr kumimoji="1" lang="ja-JP" altLang="en-US" smtClean="0"/>
              <a:t>2021/9/27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143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EADA112-38A0-4683-BD46-FF7EECBC7E93}" type="datetime1">
              <a:rPr kumimoji="1" lang="ja-JP" altLang="en-US" smtClean="0"/>
              <a:t>2021/9/27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10294158" y="286603"/>
            <a:ext cx="1312025" cy="365125"/>
          </a:xfrm>
        </p:spPr>
        <p:txBody>
          <a:bodyPr/>
          <a:lstStyle>
            <a:lvl1pPr>
              <a:defRPr sz="2400">
                <a:solidFill>
                  <a:schemeClr val="tx1"/>
                </a:solidFill>
              </a:defRPr>
            </a:lvl1pPr>
          </a:lstStyle>
          <a:p>
            <a:fld id="{2BD14A09-4A85-43F6-B965-0330E39F61FC}" type="slidenum">
              <a:rPr kumimoji="1" lang="ja-JP" altLang="en-US" smtClean="0"/>
              <a:pPr/>
              <a:t>‹#›</a:t>
            </a:fld>
            <a:endParaRPr kumimoji="1" lang="ja-JP" altLang="en-US"/>
          </a:p>
        </p:txBody>
      </p:sp>
    </p:spTree>
    <p:extLst>
      <p:ext uri="{BB962C8B-B14F-4D97-AF65-F5344CB8AC3E}">
        <p14:creationId xmlns:p14="http://schemas.microsoft.com/office/powerpoint/2010/main" val="3638964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CD7EF3D-7927-4B4E-B431-B9D2AB869923}" type="datetime1">
              <a:rPr kumimoji="1" lang="ja-JP" altLang="en-US" smtClean="0"/>
              <a:t>2021/9/27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D14A09-4A85-43F6-B965-0330E39F61FC}" type="slidenum">
              <a:rPr kumimoji="1" lang="ja-JP" altLang="en-US" smtClean="0"/>
              <a:t>‹#›</a:t>
            </a:fld>
            <a:endParaRPr kumimoji="1" lang="ja-JP" altLang="en-US"/>
          </a:p>
        </p:txBody>
      </p:sp>
    </p:spTree>
    <p:extLst>
      <p:ext uri="{BB962C8B-B14F-4D97-AF65-F5344CB8AC3E}">
        <p14:creationId xmlns:p14="http://schemas.microsoft.com/office/powerpoint/2010/main" val="1068602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17D577E-CF22-4C27-876D-0CE07C6F3167}" type="datetime1">
              <a:rPr kumimoji="1" lang="ja-JP" altLang="en-US" smtClean="0"/>
              <a:t>2021/9/27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10192558" y="269388"/>
            <a:ext cx="1312025" cy="365125"/>
          </a:xfrm>
        </p:spPr>
        <p:txBody>
          <a:bodyPr/>
          <a:lstStyle>
            <a:lvl1pPr>
              <a:defRPr sz="2400">
                <a:solidFill>
                  <a:schemeClr val="tx1"/>
                </a:solidFill>
              </a:defRPr>
            </a:lvl1pPr>
          </a:lstStyle>
          <a:p>
            <a:fld id="{2BD14A09-4A85-43F6-B965-0330E39F61FC}" type="slidenum">
              <a:rPr kumimoji="1" lang="ja-JP" altLang="en-US" smtClean="0"/>
              <a:pPr/>
              <a:t>‹#›</a:t>
            </a:fld>
            <a:endParaRPr kumimoji="1" lang="ja-JP" altLang="en-US"/>
          </a:p>
        </p:txBody>
      </p:sp>
    </p:spTree>
    <p:extLst>
      <p:ext uri="{BB962C8B-B14F-4D97-AF65-F5344CB8AC3E}">
        <p14:creationId xmlns:p14="http://schemas.microsoft.com/office/powerpoint/2010/main" val="10803033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1ADFB23-E91F-4686-9137-B4B862A9A51B}" type="datetime1">
              <a:rPr kumimoji="1" lang="ja-JP" altLang="en-US" smtClean="0"/>
              <a:t>2021/9/27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D14A09-4A85-43F6-B965-0330E39F61FC}"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2117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25CD737-570A-4DBB-9B2E-EF70C6E16A62}" type="datetime1">
              <a:rPr kumimoji="1" lang="ja-JP" altLang="en-US" smtClean="0"/>
              <a:t>2021/9/27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BD14A09-4A85-43F6-B965-0330E39F61FC}" type="slidenum">
              <a:rPr kumimoji="1" lang="ja-JP" altLang="en-US" smtClean="0"/>
              <a:t>‹#›</a:t>
            </a:fld>
            <a:endParaRPr kumimoji="1" lang="ja-JP" altLang="en-US"/>
          </a:p>
        </p:txBody>
      </p:sp>
    </p:spTree>
    <p:extLst>
      <p:ext uri="{BB962C8B-B14F-4D97-AF65-F5344CB8AC3E}">
        <p14:creationId xmlns:p14="http://schemas.microsoft.com/office/powerpoint/2010/main" val="3204937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097280" y="2582335"/>
            <a:ext cx="4937760" cy="3286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217920" y="2582334"/>
            <a:ext cx="4937760" cy="3286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A19867C-E948-4E77-A24C-8211C353BB8A}" type="datetime1">
              <a:rPr kumimoji="1" lang="ja-JP" altLang="en-US" smtClean="0"/>
              <a:t>2021/9/27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BD14A09-4A85-43F6-B965-0330E39F61FC}" type="slidenum">
              <a:rPr kumimoji="1" lang="ja-JP" altLang="en-US" smtClean="0"/>
              <a:t>‹#›</a:t>
            </a:fld>
            <a:endParaRPr kumimoji="1" lang="ja-JP" altLang="en-US"/>
          </a:p>
        </p:txBody>
      </p:sp>
    </p:spTree>
    <p:extLst>
      <p:ext uri="{BB962C8B-B14F-4D97-AF65-F5344CB8AC3E}">
        <p14:creationId xmlns:p14="http://schemas.microsoft.com/office/powerpoint/2010/main" val="394239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7AF9514-715F-4F63-AB53-B7351F1E84B1}" type="datetime1">
              <a:rPr kumimoji="1" lang="ja-JP" altLang="en-US" smtClean="0"/>
              <a:t>2021/9/27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BD14A09-4A85-43F6-B965-0330E39F61FC}" type="slidenum">
              <a:rPr kumimoji="1" lang="ja-JP" altLang="en-US" smtClean="0"/>
              <a:t>‹#›</a:t>
            </a:fld>
            <a:endParaRPr kumimoji="1" lang="ja-JP" altLang="en-US"/>
          </a:p>
        </p:txBody>
      </p:sp>
    </p:spTree>
    <p:extLst>
      <p:ext uri="{BB962C8B-B14F-4D97-AF65-F5344CB8AC3E}">
        <p14:creationId xmlns:p14="http://schemas.microsoft.com/office/powerpoint/2010/main" val="198603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D9B03B2-9E1F-454C-BF41-890E69ADE640}" type="datetime1">
              <a:rPr kumimoji="1" lang="ja-JP" altLang="en-US" smtClean="0"/>
              <a:t>2021/9/27</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2BD14A09-4A85-43F6-B965-0330E39F61FC}" type="slidenum">
              <a:rPr kumimoji="1" lang="ja-JP" altLang="en-US" smtClean="0"/>
              <a:t>‹#›</a:t>
            </a:fld>
            <a:endParaRPr kumimoji="1" lang="ja-JP" altLang="en-US"/>
          </a:p>
        </p:txBody>
      </p:sp>
    </p:spTree>
    <p:extLst>
      <p:ext uri="{BB962C8B-B14F-4D97-AF65-F5344CB8AC3E}">
        <p14:creationId xmlns:p14="http://schemas.microsoft.com/office/powerpoint/2010/main" val="1434378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9004487-428F-4AF8-9685-AAAFB44F4066}" type="datetime1">
              <a:rPr kumimoji="1" lang="ja-JP" altLang="en-US" smtClean="0"/>
              <a:t>2021/9/27</a:t>
            </a:fld>
            <a:endParaRPr kumimoji="1" lang="ja-JP"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BD14A09-4A85-43F6-B965-0330E39F61FC}" type="slidenum">
              <a:rPr kumimoji="1" lang="ja-JP" altLang="en-US" smtClean="0"/>
              <a:t>‹#›</a:t>
            </a:fld>
            <a:endParaRPr kumimoji="1" lang="ja-JP" altLang="en-US"/>
          </a:p>
        </p:txBody>
      </p:sp>
    </p:spTree>
    <p:extLst>
      <p:ext uri="{BB962C8B-B14F-4D97-AF65-F5344CB8AC3E}">
        <p14:creationId xmlns:p14="http://schemas.microsoft.com/office/powerpoint/2010/main" val="1199725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25E6B35-DC79-4695-A083-D159901BF63A}" type="datetime1">
              <a:rPr kumimoji="1" lang="ja-JP" altLang="en-US" smtClean="0"/>
              <a:t>2021/9/27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BD14A09-4A85-43F6-B965-0330E39F61FC}" type="slidenum">
              <a:rPr kumimoji="1" lang="ja-JP" altLang="en-US" smtClean="0"/>
              <a:t>‹#›</a:t>
            </a:fld>
            <a:endParaRPr kumimoji="1" lang="ja-JP" altLang="en-US"/>
          </a:p>
        </p:txBody>
      </p:sp>
    </p:spTree>
    <p:extLst>
      <p:ext uri="{BB962C8B-B14F-4D97-AF65-F5344CB8AC3E}">
        <p14:creationId xmlns:p14="http://schemas.microsoft.com/office/powerpoint/2010/main" val="3992889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B986E10-C1CF-4D15-B0EC-5F3C9028DCB4}" type="datetime1">
              <a:rPr kumimoji="1" lang="ja-JP" altLang="en-US" smtClean="0"/>
              <a:t>2021/9/27</a:t>
            </a:fld>
            <a:endParaRPr kumimoji="1" lang="ja-JP"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BD14A09-4A85-43F6-B965-0330E39F61FC}" type="slidenum">
              <a:rPr kumimoji="1" lang="ja-JP" altLang="en-US" smtClean="0"/>
              <a:t>‹#›</a:t>
            </a:fld>
            <a:endParaRPr kumimoji="1" lang="ja-JP"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56589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1.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35242"/>
            <a:ext cx="9144000" cy="2387600"/>
          </a:xfrm>
        </p:spPr>
        <p:txBody>
          <a:bodyPr>
            <a:normAutofit/>
          </a:bodyPr>
          <a:lstStyle/>
          <a:p>
            <a:r>
              <a:rPr kumimoji="1" lang="ja-JP" altLang="en-US" sz="4800" dirty="0" smtClean="0"/>
              <a:t>契約制度見直しの概要について</a:t>
            </a:r>
            <a:r>
              <a:rPr kumimoji="1" lang="en-US" altLang="ja-JP" sz="4800" dirty="0" smtClean="0"/>
              <a:t/>
            </a:r>
            <a:br>
              <a:rPr kumimoji="1" lang="en-US" altLang="ja-JP" sz="4800" dirty="0" smtClean="0"/>
            </a:br>
            <a:r>
              <a:rPr kumimoji="1" lang="en-US" altLang="ja-JP" sz="4800" dirty="0" smtClean="0"/>
              <a:t/>
            </a:r>
            <a:br>
              <a:rPr kumimoji="1" lang="en-US" altLang="ja-JP" sz="4800" dirty="0" smtClean="0"/>
            </a:br>
            <a:r>
              <a:rPr kumimoji="1" lang="ja-JP" altLang="en-US" sz="2800" b="1" dirty="0" smtClean="0"/>
              <a:t>－</a:t>
            </a:r>
            <a:r>
              <a:rPr lang="ja-JP" altLang="en-US" sz="2800" b="1" dirty="0" smtClean="0"/>
              <a:t>令和３年１０月１日実施－</a:t>
            </a:r>
            <a:endParaRPr kumimoji="1" lang="ja-JP" altLang="en-US" sz="2800" b="1" dirty="0"/>
          </a:p>
        </p:txBody>
      </p:sp>
      <p:sp>
        <p:nvSpPr>
          <p:cNvPr id="3" name="サブタイトル 2"/>
          <p:cNvSpPr>
            <a:spLocks noGrp="1"/>
          </p:cNvSpPr>
          <p:nvPr>
            <p:ph type="subTitle" idx="1"/>
          </p:nvPr>
        </p:nvSpPr>
        <p:spPr>
          <a:xfrm>
            <a:off x="1524000" y="4349012"/>
            <a:ext cx="9144000" cy="1655762"/>
          </a:xfrm>
        </p:spPr>
        <p:txBody>
          <a:bodyPr/>
          <a:lstStyle/>
          <a:p>
            <a:endParaRPr kumimoji="1" lang="en-US" altLang="ja-JP" dirty="0" smtClean="0"/>
          </a:p>
          <a:p>
            <a:endParaRPr lang="en-US" altLang="ja-JP" dirty="0"/>
          </a:p>
          <a:p>
            <a:r>
              <a:rPr kumimoji="1" lang="ja-JP" altLang="en-US" dirty="0" smtClean="0"/>
              <a:t>府中市行政管理部契約課</a:t>
            </a:r>
            <a:endParaRPr kumimoji="1" lang="ja-JP" altLang="en-US" dirty="0"/>
          </a:p>
        </p:txBody>
      </p:sp>
      <p:sp>
        <p:nvSpPr>
          <p:cNvPr id="6" name="スライド番号プレースホルダー 5"/>
          <p:cNvSpPr txBox="1">
            <a:spLocks/>
          </p:cNvSpPr>
          <p:nvPr/>
        </p:nvSpPr>
        <p:spPr>
          <a:xfrm>
            <a:off x="11124673" y="204994"/>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2400" dirty="0" smtClean="0"/>
              <a:t>1</a:t>
            </a:r>
            <a:endParaRPr kumimoji="1" lang="ja-JP" altLang="en-US" sz="2400" dirty="0"/>
          </a:p>
        </p:txBody>
      </p:sp>
    </p:spTree>
    <p:extLst>
      <p:ext uri="{BB962C8B-B14F-4D97-AF65-F5344CB8AC3E}">
        <p14:creationId xmlns:p14="http://schemas.microsoft.com/office/powerpoint/2010/main" val="26166372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b="1" dirty="0">
                <a:solidFill>
                  <a:srgbClr val="FF3300"/>
                </a:solidFill>
              </a:rPr>
              <a:t>予定価格５，０００万円以上の工事</a:t>
            </a:r>
            <a:r>
              <a:rPr lang="en-US" altLang="ja-JP" sz="4000" dirty="0">
                <a:solidFill>
                  <a:prstClr val="black">
                    <a:lumMod val="75000"/>
                    <a:lumOff val="25000"/>
                  </a:prstClr>
                </a:solidFill>
              </a:rPr>
              <a:t/>
            </a:r>
            <a:br>
              <a:rPr lang="en-US" altLang="ja-JP" sz="4000" dirty="0">
                <a:solidFill>
                  <a:prstClr val="black">
                    <a:lumMod val="75000"/>
                    <a:lumOff val="25000"/>
                  </a:prstClr>
                </a:solidFill>
              </a:rPr>
            </a:br>
            <a:r>
              <a:rPr lang="ja-JP" altLang="en-US" sz="4000" dirty="0">
                <a:solidFill>
                  <a:prstClr val="black">
                    <a:lumMod val="75000"/>
                    <a:lumOff val="25000"/>
                  </a:prstClr>
                </a:solidFill>
              </a:rPr>
              <a:t>工事業種別の入札参加条件</a:t>
            </a:r>
            <a:endParaRPr kumimoji="1" lang="ja-JP" altLang="en-US" dirty="0"/>
          </a:p>
        </p:txBody>
      </p:sp>
      <p:sp>
        <p:nvSpPr>
          <p:cNvPr id="8" name="テキスト ボックス 7"/>
          <p:cNvSpPr txBox="1"/>
          <p:nvPr/>
        </p:nvSpPr>
        <p:spPr>
          <a:xfrm>
            <a:off x="1097280" y="2371533"/>
            <a:ext cx="1980029" cy="400110"/>
          </a:xfrm>
          <a:prstGeom prst="rect">
            <a:avLst/>
          </a:prstGeom>
          <a:noFill/>
        </p:spPr>
        <p:txBody>
          <a:bodyPr wrap="none" rtlCol="0">
            <a:spAutoFit/>
          </a:bodyPr>
          <a:lstStyle/>
          <a:p>
            <a:r>
              <a:rPr kumimoji="1" lang="ja-JP" altLang="en-US" sz="2000" b="1" dirty="0">
                <a:latin typeface="メイリオ" panose="020B0604030504040204" pitchFamily="50" charset="-128"/>
                <a:ea typeface="メイリオ" panose="020B0604030504040204" pitchFamily="50" charset="-128"/>
              </a:rPr>
              <a:t>給</a:t>
            </a:r>
            <a:r>
              <a:rPr kumimoji="1" lang="ja-JP" altLang="en-US" sz="2000" b="1" dirty="0" smtClean="0">
                <a:latin typeface="メイリオ" panose="020B0604030504040204" pitchFamily="50" charset="-128"/>
                <a:ea typeface="メイリオ" panose="020B0604030504040204" pitchFamily="50" charset="-128"/>
              </a:rPr>
              <a:t>排水</a:t>
            </a:r>
            <a:r>
              <a:rPr kumimoji="1" lang="ja-JP" altLang="en-US" sz="2000" b="1" dirty="0">
                <a:latin typeface="メイリオ" panose="020B0604030504040204" pitchFamily="50" charset="-128"/>
                <a:ea typeface="メイリオ" panose="020B0604030504040204" pitchFamily="50" charset="-128"/>
              </a:rPr>
              <a:t>衛生</a:t>
            </a:r>
            <a:r>
              <a:rPr kumimoji="1" lang="ja-JP" altLang="en-US" sz="2000" b="1" dirty="0" smtClean="0">
                <a:latin typeface="メイリオ" panose="020B0604030504040204" pitchFamily="50" charset="-128"/>
                <a:ea typeface="メイリオ" panose="020B0604030504040204" pitchFamily="50" charset="-128"/>
              </a:rPr>
              <a:t>工事</a:t>
            </a:r>
            <a:endParaRPr kumimoji="1" lang="ja-JP" altLang="en-US" sz="2000" b="1"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097278" y="3854749"/>
            <a:ext cx="1980029" cy="461665"/>
          </a:xfrm>
          <a:prstGeom prst="rect">
            <a:avLst/>
          </a:prstGeom>
          <a:noFill/>
        </p:spPr>
        <p:txBody>
          <a:bodyPr wrap="square" rtlCol="0">
            <a:spAutoFit/>
          </a:bodyPr>
          <a:lstStyle/>
          <a:p>
            <a:pPr algn="dist"/>
            <a:r>
              <a:rPr kumimoji="1" lang="ja-JP" altLang="en-US" sz="2400" b="1" dirty="0">
                <a:latin typeface="メイリオ" panose="020B0604030504040204" pitchFamily="50" charset="-128"/>
                <a:ea typeface="メイリオ" panose="020B0604030504040204" pitchFamily="50" charset="-128"/>
              </a:rPr>
              <a:t>空調</a:t>
            </a:r>
            <a:r>
              <a:rPr kumimoji="1" lang="ja-JP" altLang="en-US" sz="2400" b="1" dirty="0" smtClean="0">
                <a:latin typeface="メイリオ" panose="020B0604030504040204" pitchFamily="50" charset="-128"/>
                <a:ea typeface="メイリオ" panose="020B0604030504040204" pitchFamily="50" charset="-128"/>
              </a:rPr>
              <a:t>工事</a:t>
            </a:r>
            <a:endParaRPr kumimoji="1" lang="ja-JP" altLang="en-US" sz="2400"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1097279" y="5337966"/>
            <a:ext cx="1980028" cy="461665"/>
          </a:xfrm>
          <a:prstGeom prst="rect">
            <a:avLst/>
          </a:prstGeom>
          <a:noFill/>
        </p:spPr>
        <p:txBody>
          <a:bodyPr wrap="square" rtlCol="0">
            <a:spAutoFit/>
          </a:bodyPr>
          <a:lstStyle/>
          <a:p>
            <a:pPr algn="dist"/>
            <a:r>
              <a:rPr kumimoji="1" lang="ja-JP" altLang="en-US" sz="2400" b="1" dirty="0">
                <a:latin typeface="メイリオ" panose="020B0604030504040204" pitchFamily="50" charset="-128"/>
                <a:ea typeface="メイリオ" panose="020B0604030504040204" pitchFamily="50" charset="-128"/>
              </a:rPr>
              <a:t>造園</a:t>
            </a: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9315042"/>
              </p:ext>
            </p:extLst>
          </p:nvPr>
        </p:nvGraphicFramePr>
        <p:xfrm>
          <a:off x="3128603" y="1802265"/>
          <a:ext cx="7145516" cy="1440180"/>
        </p:xfrm>
        <a:graphic>
          <a:graphicData uri="http://schemas.openxmlformats.org/drawingml/2006/table">
            <a:tbl>
              <a:tblPr firstRow="1" firstCol="1" bandRow="1">
                <a:tableStyleId>{5C22544A-7EE6-4342-B048-85BDC9FD1C3A}</a:tableStyleId>
              </a:tblPr>
              <a:tblGrid>
                <a:gridCol w="1418255">
                  <a:extLst>
                    <a:ext uri="{9D8B030D-6E8A-4147-A177-3AD203B41FA5}">
                      <a16:colId xmlns:a16="http://schemas.microsoft.com/office/drawing/2014/main" val="1876671185"/>
                    </a:ext>
                  </a:extLst>
                </a:gridCol>
                <a:gridCol w="1054830">
                  <a:extLst>
                    <a:ext uri="{9D8B030D-6E8A-4147-A177-3AD203B41FA5}">
                      <a16:colId xmlns:a16="http://schemas.microsoft.com/office/drawing/2014/main" val="433850246"/>
                    </a:ext>
                  </a:extLst>
                </a:gridCol>
                <a:gridCol w="1138986">
                  <a:extLst>
                    <a:ext uri="{9D8B030D-6E8A-4147-A177-3AD203B41FA5}">
                      <a16:colId xmlns:a16="http://schemas.microsoft.com/office/drawing/2014/main" val="1207934413"/>
                    </a:ext>
                  </a:extLst>
                </a:gridCol>
                <a:gridCol w="1926808">
                  <a:extLst>
                    <a:ext uri="{9D8B030D-6E8A-4147-A177-3AD203B41FA5}">
                      <a16:colId xmlns:a16="http://schemas.microsoft.com/office/drawing/2014/main" val="521040203"/>
                    </a:ext>
                  </a:extLst>
                </a:gridCol>
                <a:gridCol w="1606637">
                  <a:extLst>
                    <a:ext uri="{9D8B030D-6E8A-4147-A177-3AD203B41FA5}">
                      <a16:colId xmlns:a16="http://schemas.microsoft.com/office/drawing/2014/main" val="317797355"/>
                    </a:ext>
                  </a:extLst>
                </a:gridCol>
              </a:tblGrid>
              <a:tr h="0">
                <a:tc rowSpan="2">
                  <a:txBody>
                    <a:bodyPr/>
                    <a:lstStyle/>
                    <a:p>
                      <a:pPr algn="ctr">
                        <a:spcAft>
                          <a:spcPts val="0"/>
                        </a:spcAft>
                      </a:pPr>
                      <a:r>
                        <a:rPr lang="ja-JP" sz="1050" kern="100" dirty="0">
                          <a:effectLst/>
                        </a:rPr>
                        <a:t>設計価格</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gridSpan="3">
                  <a:txBody>
                    <a:bodyPr/>
                    <a:lstStyle/>
                    <a:p>
                      <a:pPr algn="ctr">
                        <a:spcAft>
                          <a:spcPts val="0"/>
                        </a:spcAft>
                      </a:pPr>
                      <a:r>
                        <a:rPr lang="ja-JP" sz="1050" kern="100" dirty="0">
                          <a:effectLst/>
                        </a:rPr>
                        <a:t>地域区分及び経営事項審査の総合評定値</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sz="1050" kern="100" dirty="0">
                          <a:effectLst/>
                        </a:rPr>
                        <a:t>対象の建設業の許可区分</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extLst>
                  <a:ext uri="{0D108BD9-81ED-4DB2-BD59-A6C34878D82A}">
                    <a16:rowId xmlns:a16="http://schemas.microsoft.com/office/drawing/2014/main" val="876796722"/>
                  </a:ext>
                </a:extLst>
              </a:tr>
              <a:tr h="0">
                <a:tc vMerge="1">
                  <a:txBody>
                    <a:bodyPr/>
                    <a:lstStyle/>
                    <a:p>
                      <a:endParaRPr kumimoji="1" lang="ja-JP" altLang="en-US"/>
                    </a:p>
                  </a:txBody>
                  <a:tcPr/>
                </a:tc>
                <a:tc>
                  <a:txBody>
                    <a:bodyPr/>
                    <a:lstStyle/>
                    <a:p>
                      <a:pPr algn="ctr">
                        <a:spcAft>
                          <a:spcPts val="0"/>
                        </a:spcAft>
                      </a:pPr>
                      <a:r>
                        <a:rPr lang="ja-JP" sz="1050" kern="100">
                          <a:effectLst/>
                        </a:rPr>
                        <a:t>市内本店</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市内支店・</a:t>
                      </a:r>
                      <a:endParaRPr lang="ja-JP" sz="1200" kern="100">
                        <a:effectLst/>
                      </a:endParaRPr>
                    </a:p>
                    <a:p>
                      <a:pPr algn="ctr">
                        <a:spcAft>
                          <a:spcPts val="0"/>
                        </a:spcAft>
                      </a:pPr>
                      <a:r>
                        <a:rPr lang="ja-JP" sz="1050" kern="100">
                          <a:effectLst/>
                        </a:rPr>
                        <a:t>営業所</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市外</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1443638837"/>
                  </a:ext>
                </a:extLst>
              </a:tr>
              <a:tr h="0">
                <a:tc>
                  <a:txBody>
                    <a:bodyPr/>
                    <a:lstStyle/>
                    <a:p>
                      <a:pPr algn="just">
                        <a:spcAft>
                          <a:spcPts val="0"/>
                        </a:spcAft>
                      </a:pPr>
                      <a:r>
                        <a:rPr lang="en-US" sz="1050" kern="100" dirty="0">
                          <a:effectLst/>
                        </a:rPr>
                        <a:t>5,000</a:t>
                      </a:r>
                      <a:r>
                        <a:rPr lang="ja-JP" sz="1050" kern="100" dirty="0">
                          <a:effectLst/>
                        </a:rPr>
                        <a:t>万円以上</a:t>
                      </a:r>
                      <a:endParaRPr lang="ja-JP" sz="1200" kern="100" dirty="0">
                        <a:effectLst/>
                      </a:endParaRPr>
                    </a:p>
                    <a:p>
                      <a:pPr indent="666750" algn="just">
                        <a:spcAft>
                          <a:spcPts val="0"/>
                        </a:spcAft>
                      </a:pPr>
                      <a:r>
                        <a:rPr lang="en-US" sz="1050" kern="100" dirty="0">
                          <a:effectLst/>
                        </a:rPr>
                        <a:t>1</a:t>
                      </a:r>
                      <a:r>
                        <a:rPr lang="ja-JP" sz="1050" kern="100" dirty="0">
                          <a:effectLst/>
                        </a:rPr>
                        <a:t>億円未満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rowSpan="3">
                  <a:txBody>
                    <a:bodyPr/>
                    <a:lstStyle/>
                    <a:p>
                      <a:pPr algn="ctr">
                        <a:spcAft>
                          <a:spcPts val="0"/>
                        </a:spcAft>
                      </a:pPr>
                      <a:r>
                        <a:rPr lang="en-US" sz="1050" kern="100">
                          <a:effectLst/>
                        </a:rPr>
                        <a:t>700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3">
                  <a:txBody>
                    <a:bodyPr/>
                    <a:lstStyle/>
                    <a:p>
                      <a:pPr algn="ctr">
                        <a:spcAft>
                          <a:spcPts val="0"/>
                        </a:spcAft>
                      </a:pPr>
                      <a:r>
                        <a:rPr lang="en-US" sz="1050" kern="100" dirty="0">
                          <a:effectLst/>
                        </a:rPr>
                        <a:t>800</a:t>
                      </a:r>
                      <a:r>
                        <a:rPr lang="ja-JP" sz="1050" kern="100" dirty="0">
                          <a:effectLst/>
                        </a:rPr>
                        <a:t>点以上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a:effectLst/>
                        </a:rPr>
                        <a:t>－</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dirty="0">
                          <a:effectLst/>
                        </a:rPr>
                        <a:t>一般・特定</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315932163"/>
                  </a:ext>
                </a:extLst>
              </a:tr>
              <a:tr h="0">
                <a:tc>
                  <a:txBody>
                    <a:bodyPr/>
                    <a:lstStyle/>
                    <a:p>
                      <a:pPr algn="just">
                        <a:spcAft>
                          <a:spcPts val="0"/>
                        </a:spcAft>
                      </a:pPr>
                      <a:r>
                        <a:rPr lang="en-US" sz="1050" kern="100" dirty="0">
                          <a:effectLst/>
                        </a:rPr>
                        <a:t>1</a:t>
                      </a:r>
                      <a:r>
                        <a:rPr lang="ja-JP" sz="1050" kern="100" dirty="0">
                          <a:effectLst/>
                        </a:rPr>
                        <a:t>億円以上</a:t>
                      </a:r>
                      <a:endParaRPr lang="ja-JP" sz="1200" kern="100" dirty="0">
                        <a:effectLst/>
                      </a:endParaRPr>
                    </a:p>
                    <a:p>
                      <a:pPr indent="133350"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50" kern="100">
                          <a:effectLst/>
                        </a:rPr>
                        <a:t>多摩地域本店</a:t>
                      </a:r>
                      <a:endParaRPr lang="ja-JP" sz="1200" kern="100">
                        <a:effectLst/>
                      </a:endParaRPr>
                    </a:p>
                    <a:p>
                      <a:pPr algn="ctr">
                        <a:spcAft>
                          <a:spcPts val="0"/>
                        </a:spcAft>
                      </a:pPr>
                      <a:r>
                        <a:rPr lang="en-US" sz="1050" kern="100">
                          <a:effectLst/>
                        </a:rPr>
                        <a:t>900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2">
                  <a:txBody>
                    <a:bodyPr/>
                    <a:lstStyle/>
                    <a:p>
                      <a:pPr algn="ctr">
                        <a:spcAft>
                          <a:spcPts val="0"/>
                        </a:spcAft>
                      </a:pPr>
                      <a:r>
                        <a:rPr lang="ja-JP" sz="1050" kern="100" dirty="0">
                          <a:effectLst/>
                        </a:rPr>
                        <a:t>特定</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4643273"/>
                  </a:ext>
                </a:extLst>
              </a:tr>
              <a:tr h="0">
                <a:tc>
                  <a:txBody>
                    <a:bodyPr/>
                    <a:lstStyle/>
                    <a:p>
                      <a:pPr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50" kern="100" dirty="0">
                          <a:effectLst/>
                        </a:rPr>
                        <a:t>都内本店・支店・営業所</a:t>
                      </a:r>
                      <a:endParaRPr lang="ja-JP" sz="1200" kern="100" dirty="0">
                        <a:effectLst/>
                      </a:endParaRPr>
                    </a:p>
                    <a:p>
                      <a:pPr algn="ctr">
                        <a:spcAft>
                          <a:spcPts val="0"/>
                        </a:spcAft>
                      </a:pPr>
                      <a:r>
                        <a:rPr lang="en-US" sz="1050" kern="100" dirty="0">
                          <a:effectLst/>
                        </a:rPr>
                        <a:t>900</a:t>
                      </a:r>
                      <a:r>
                        <a:rPr lang="ja-JP" sz="1050" kern="100" dirty="0">
                          <a:effectLst/>
                        </a:rPr>
                        <a:t>点以上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441132152"/>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137943496"/>
              </p:ext>
            </p:extLst>
          </p:nvPr>
        </p:nvGraphicFramePr>
        <p:xfrm>
          <a:off x="3128603" y="3320229"/>
          <a:ext cx="7145516" cy="1440180"/>
        </p:xfrm>
        <a:graphic>
          <a:graphicData uri="http://schemas.openxmlformats.org/drawingml/2006/table">
            <a:tbl>
              <a:tblPr firstRow="1" firstCol="1" bandRow="1">
                <a:tableStyleId>{5C22544A-7EE6-4342-B048-85BDC9FD1C3A}</a:tableStyleId>
              </a:tblPr>
              <a:tblGrid>
                <a:gridCol w="1411226">
                  <a:extLst>
                    <a:ext uri="{9D8B030D-6E8A-4147-A177-3AD203B41FA5}">
                      <a16:colId xmlns:a16="http://schemas.microsoft.com/office/drawing/2014/main" val="1909486414"/>
                    </a:ext>
                  </a:extLst>
                </a:gridCol>
                <a:gridCol w="1049602">
                  <a:extLst>
                    <a:ext uri="{9D8B030D-6E8A-4147-A177-3AD203B41FA5}">
                      <a16:colId xmlns:a16="http://schemas.microsoft.com/office/drawing/2014/main" val="4206936174"/>
                    </a:ext>
                  </a:extLst>
                </a:gridCol>
                <a:gridCol w="1171977">
                  <a:extLst>
                    <a:ext uri="{9D8B030D-6E8A-4147-A177-3AD203B41FA5}">
                      <a16:colId xmlns:a16="http://schemas.microsoft.com/office/drawing/2014/main" val="1774590252"/>
                    </a:ext>
                  </a:extLst>
                </a:gridCol>
                <a:gridCol w="1906074">
                  <a:extLst>
                    <a:ext uri="{9D8B030D-6E8A-4147-A177-3AD203B41FA5}">
                      <a16:colId xmlns:a16="http://schemas.microsoft.com/office/drawing/2014/main" val="320326346"/>
                    </a:ext>
                  </a:extLst>
                </a:gridCol>
                <a:gridCol w="1606637">
                  <a:extLst>
                    <a:ext uri="{9D8B030D-6E8A-4147-A177-3AD203B41FA5}">
                      <a16:colId xmlns:a16="http://schemas.microsoft.com/office/drawing/2014/main" val="3535092073"/>
                    </a:ext>
                  </a:extLst>
                </a:gridCol>
              </a:tblGrid>
              <a:tr h="0">
                <a:tc rowSpan="2">
                  <a:txBody>
                    <a:bodyPr/>
                    <a:lstStyle/>
                    <a:p>
                      <a:pPr algn="ctr">
                        <a:spcAft>
                          <a:spcPts val="0"/>
                        </a:spcAft>
                      </a:pPr>
                      <a:r>
                        <a:rPr lang="ja-JP" sz="1050" kern="100" dirty="0">
                          <a:effectLst/>
                        </a:rPr>
                        <a:t>設計価格</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gridSpan="3">
                  <a:txBody>
                    <a:bodyPr/>
                    <a:lstStyle/>
                    <a:p>
                      <a:pPr algn="ctr">
                        <a:spcAft>
                          <a:spcPts val="0"/>
                        </a:spcAft>
                      </a:pPr>
                      <a:r>
                        <a:rPr lang="ja-JP" sz="1050" kern="100" dirty="0">
                          <a:effectLst/>
                        </a:rPr>
                        <a:t>地域区分及び経営事項審査の総合評定値</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sz="1050" kern="100" dirty="0">
                          <a:effectLst/>
                        </a:rPr>
                        <a:t>対象の建設業の許可区分</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extLst>
                  <a:ext uri="{0D108BD9-81ED-4DB2-BD59-A6C34878D82A}">
                    <a16:rowId xmlns:a16="http://schemas.microsoft.com/office/drawing/2014/main" val="1926160197"/>
                  </a:ext>
                </a:extLst>
              </a:tr>
              <a:tr h="0">
                <a:tc vMerge="1">
                  <a:txBody>
                    <a:bodyPr/>
                    <a:lstStyle/>
                    <a:p>
                      <a:endParaRPr kumimoji="1" lang="ja-JP" altLang="en-US"/>
                    </a:p>
                  </a:txBody>
                  <a:tcPr/>
                </a:tc>
                <a:tc>
                  <a:txBody>
                    <a:bodyPr/>
                    <a:lstStyle/>
                    <a:p>
                      <a:pPr algn="ctr">
                        <a:spcAft>
                          <a:spcPts val="0"/>
                        </a:spcAft>
                      </a:pPr>
                      <a:r>
                        <a:rPr lang="ja-JP" sz="1050" kern="100">
                          <a:effectLst/>
                        </a:rPr>
                        <a:t>市内本店</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dirty="0">
                          <a:effectLst/>
                        </a:rPr>
                        <a:t>市内支店・</a:t>
                      </a:r>
                      <a:endParaRPr lang="ja-JP" sz="1200" kern="100" dirty="0">
                        <a:effectLst/>
                      </a:endParaRPr>
                    </a:p>
                    <a:p>
                      <a:pPr algn="ctr">
                        <a:spcAft>
                          <a:spcPts val="0"/>
                        </a:spcAft>
                      </a:pPr>
                      <a:r>
                        <a:rPr lang="ja-JP" sz="1050" kern="100" dirty="0">
                          <a:effectLst/>
                        </a:rPr>
                        <a:t>営業所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市外</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401477054"/>
                  </a:ext>
                </a:extLst>
              </a:tr>
              <a:tr h="0">
                <a:tc>
                  <a:txBody>
                    <a:bodyPr/>
                    <a:lstStyle/>
                    <a:p>
                      <a:pPr algn="just">
                        <a:spcAft>
                          <a:spcPts val="0"/>
                        </a:spcAft>
                      </a:pPr>
                      <a:r>
                        <a:rPr lang="en-US" sz="1050" kern="100" dirty="0">
                          <a:effectLst/>
                        </a:rPr>
                        <a:t>5,000</a:t>
                      </a:r>
                      <a:r>
                        <a:rPr lang="ja-JP" sz="1050" kern="100" dirty="0">
                          <a:effectLst/>
                        </a:rPr>
                        <a:t>万円以上</a:t>
                      </a:r>
                      <a:endParaRPr lang="ja-JP" sz="1200" kern="100" dirty="0">
                        <a:effectLst/>
                      </a:endParaRPr>
                    </a:p>
                    <a:p>
                      <a:pPr indent="666750" algn="just">
                        <a:spcAft>
                          <a:spcPts val="0"/>
                        </a:spcAft>
                      </a:pPr>
                      <a:r>
                        <a:rPr lang="en-US" sz="1050" kern="100" dirty="0">
                          <a:effectLst/>
                        </a:rPr>
                        <a:t>1</a:t>
                      </a:r>
                      <a:r>
                        <a:rPr lang="ja-JP" sz="1050" kern="100" dirty="0">
                          <a:effectLst/>
                        </a:rPr>
                        <a:t>億円未満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rowSpan="3">
                  <a:txBody>
                    <a:bodyPr/>
                    <a:lstStyle/>
                    <a:p>
                      <a:pPr algn="ctr">
                        <a:spcAft>
                          <a:spcPts val="0"/>
                        </a:spcAft>
                      </a:pPr>
                      <a:r>
                        <a:rPr lang="en-US" sz="1050" kern="100">
                          <a:effectLst/>
                        </a:rPr>
                        <a:t>700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3">
                  <a:txBody>
                    <a:bodyPr/>
                    <a:lstStyle/>
                    <a:p>
                      <a:pPr algn="ctr">
                        <a:spcAft>
                          <a:spcPts val="0"/>
                        </a:spcAft>
                      </a:pPr>
                      <a:r>
                        <a:rPr lang="en-US" sz="1050" kern="100">
                          <a:effectLst/>
                        </a:rPr>
                        <a:t>800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a:effectLst/>
                        </a:rPr>
                        <a:t>－</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a:effectLst/>
                        </a:rPr>
                        <a:t>一般・特定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59468420"/>
                  </a:ext>
                </a:extLst>
              </a:tr>
              <a:tr h="0">
                <a:tc>
                  <a:txBody>
                    <a:bodyPr/>
                    <a:lstStyle/>
                    <a:p>
                      <a:pPr algn="just">
                        <a:spcAft>
                          <a:spcPts val="0"/>
                        </a:spcAft>
                      </a:pPr>
                      <a:r>
                        <a:rPr lang="en-US" sz="1050" kern="100" dirty="0">
                          <a:effectLst/>
                        </a:rPr>
                        <a:t>1</a:t>
                      </a:r>
                      <a:r>
                        <a:rPr lang="ja-JP" sz="1050" kern="100" dirty="0">
                          <a:effectLst/>
                        </a:rPr>
                        <a:t>億円以上</a:t>
                      </a:r>
                      <a:endParaRPr lang="ja-JP" sz="1200" kern="100" dirty="0">
                        <a:effectLst/>
                      </a:endParaRPr>
                    </a:p>
                    <a:p>
                      <a:pPr indent="133350"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50" kern="100">
                          <a:effectLst/>
                        </a:rPr>
                        <a:t>多摩地域本店</a:t>
                      </a:r>
                      <a:endParaRPr lang="ja-JP" sz="1200" kern="100">
                        <a:effectLst/>
                      </a:endParaRPr>
                    </a:p>
                    <a:p>
                      <a:pPr algn="ctr">
                        <a:spcAft>
                          <a:spcPts val="0"/>
                        </a:spcAft>
                      </a:pPr>
                      <a:r>
                        <a:rPr lang="en-US" sz="1050" kern="100">
                          <a:effectLst/>
                        </a:rPr>
                        <a:t>900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2">
                  <a:txBody>
                    <a:bodyPr/>
                    <a:lstStyle/>
                    <a:p>
                      <a:pPr algn="ctr">
                        <a:spcAft>
                          <a:spcPts val="0"/>
                        </a:spcAft>
                      </a:pPr>
                      <a:r>
                        <a:rPr lang="ja-JP" sz="1050" kern="100">
                          <a:effectLst/>
                        </a:rPr>
                        <a:t>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19412641"/>
                  </a:ext>
                </a:extLst>
              </a:tr>
              <a:tr h="0">
                <a:tc>
                  <a:txBody>
                    <a:bodyPr/>
                    <a:lstStyle/>
                    <a:p>
                      <a:pPr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50" kern="100" dirty="0">
                          <a:effectLst/>
                        </a:rPr>
                        <a:t>都内本店・支店・営業所</a:t>
                      </a:r>
                      <a:endParaRPr lang="ja-JP" sz="1200" kern="100" dirty="0">
                        <a:effectLst/>
                      </a:endParaRPr>
                    </a:p>
                    <a:p>
                      <a:pPr algn="ctr">
                        <a:spcAft>
                          <a:spcPts val="0"/>
                        </a:spcAft>
                      </a:pPr>
                      <a:r>
                        <a:rPr lang="en-US" sz="1050" kern="100" dirty="0">
                          <a:effectLst/>
                        </a:rPr>
                        <a:t>900</a:t>
                      </a:r>
                      <a:r>
                        <a:rPr lang="ja-JP" sz="1050" kern="100" dirty="0">
                          <a:effectLst/>
                        </a:rPr>
                        <a:t>点以上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120580269"/>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224483273"/>
              </p:ext>
            </p:extLst>
          </p:nvPr>
        </p:nvGraphicFramePr>
        <p:xfrm>
          <a:off x="3128603" y="4838193"/>
          <a:ext cx="7145516" cy="1440180"/>
        </p:xfrm>
        <a:graphic>
          <a:graphicData uri="http://schemas.openxmlformats.org/drawingml/2006/table">
            <a:tbl>
              <a:tblPr firstRow="1" firstCol="1" bandRow="1">
                <a:tableStyleId>{5C22544A-7EE6-4342-B048-85BDC9FD1C3A}</a:tableStyleId>
              </a:tblPr>
              <a:tblGrid>
                <a:gridCol w="1411226">
                  <a:extLst>
                    <a:ext uri="{9D8B030D-6E8A-4147-A177-3AD203B41FA5}">
                      <a16:colId xmlns:a16="http://schemas.microsoft.com/office/drawing/2014/main" val="1585845533"/>
                    </a:ext>
                  </a:extLst>
                </a:gridCol>
                <a:gridCol w="1062481">
                  <a:extLst>
                    <a:ext uri="{9D8B030D-6E8A-4147-A177-3AD203B41FA5}">
                      <a16:colId xmlns:a16="http://schemas.microsoft.com/office/drawing/2014/main" val="3240705724"/>
                    </a:ext>
                  </a:extLst>
                </a:gridCol>
                <a:gridCol w="1184856">
                  <a:extLst>
                    <a:ext uri="{9D8B030D-6E8A-4147-A177-3AD203B41FA5}">
                      <a16:colId xmlns:a16="http://schemas.microsoft.com/office/drawing/2014/main" val="3508795120"/>
                    </a:ext>
                  </a:extLst>
                </a:gridCol>
                <a:gridCol w="1865515">
                  <a:extLst>
                    <a:ext uri="{9D8B030D-6E8A-4147-A177-3AD203B41FA5}">
                      <a16:colId xmlns:a16="http://schemas.microsoft.com/office/drawing/2014/main" val="573312167"/>
                    </a:ext>
                  </a:extLst>
                </a:gridCol>
                <a:gridCol w="1621438">
                  <a:extLst>
                    <a:ext uri="{9D8B030D-6E8A-4147-A177-3AD203B41FA5}">
                      <a16:colId xmlns:a16="http://schemas.microsoft.com/office/drawing/2014/main" val="138560511"/>
                    </a:ext>
                  </a:extLst>
                </a:gridCol>
              </a:tblGrid>
              <a:tr h="0">
                <a:tc rowSpan="2">
                  <a:txBody>
                    <a:bodyPr/>
                    <a:lstStyle/>
                    <a:p>
                      <a:pPr algn="ctr">
                        <a:spcAft>
                          <a:spcPts val="0"/>
                        </a:spcAft>
                      </a:pPr>
                      <a:r>
                        <a:rPr lang="ja-JP" sz="1050" kern="100" dirty="0">
                          <a:effectLst/>
                        </a:rPr>
                        <a:t>設計価格</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gridSpan="3">
                  <a:txBody>
                    <a:bodyPr/>
                    <a:lstStyle/>
                    <a:p>
                      <a:pPr algn="ctr">
                        <a:spcAft>
                          <a:spcPts val="0"/>
                        </a:spcAft>
                      </a:pPr>
                      <a:r>
                        <a:rPr lang="ja-JP" sz="1050" kern="100" dirty="0">
                          <a:effectLst/>
                        </a:rPr>
                        <a:t>地域区分及び経営事項審査の総合評定値</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sz="1050" kern="100" dirty="0">
                          <a:effectLst/>
                        </a:rPr>
                        <a:t>対象の建設業の許可区分</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extLst>
                  <a:ext uri="{0D108BD9-81ED-4DB2-BD59-A6C34878D82A}">
                    <a16:rowId xmlns:a16="http://schemas.microsoft.com/office/drawing/2014/main" val="305962833"/>
                  </a:ext>
                </a:extLst>
              </a:tr>
              <a:tr h="0">
                <a:tc vMerge="1">
                  <a:txBody>
                    <a:bodyPr/>
                    <a:lstStyle/>
                    <a:p>
                      <a:endParaRPr kumimoji="1" lang="ja-JP" altLang="en-US"/>
                    </a:p>
                  </a:txBody>
                  <a:tcPr/>
                </a:tc>
                <a:tc>
                  <a:txBody>
                    <a:bodyPr/>
                    <a:lstStyle/>
                    <a:p>
                      <a:pPr algn="ctr">
                        <a:spcAft>
                          <a:spcPts val="0"/>
                        </a:spcAft>
                      </a:pPr>
                      <a:r>
                        <a:rPr lang="ja-JP" sz="1050" kern="100">
                          <a:effectLst/>
                        </a:rPr>
                        <a:t>市内本店</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市内支店・</a:t>
                      </a:r>
                      <a:endParaRPr lang="ja-JP" sz="1200" kern="100">
                        <a:effectLst/>
                      </a:endParaRPr>
                    </a:p>
                    <a:p>
                      <a:pPr algn="ctr">
                        <a:spcAft>
                          <a:spcPts val="0"/>
                        </a:spcAft>
                      </a:pPr>
                      <a:r>
                        <a:rPr lang="ja-JP" sz="1050" kern="100">
                          <a:effectLst/>
                        </a:rPr>
                        <a:t>営業所</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市外</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3402839759"/>
                  </a:ext>
                </a:extLst>
              </a:tr>
              <a:tr h="0">
                <a:tc>
                  <a:txBody>
                    <a:bodyPr/>
                    <a:lstStyle/>
                    <a:p>
                      <a:pPr algn="just">
                        <a:spcAft>
                          <a:spcPts val="0"/>
                        </a:spcAft>
                      </a:pPr>
                      <a:r>
                        <a:rPr lang="en-US" sz="1050" kern="100" dirty="0">
                          <a:effectLst/>
                        </a:rPr>
                        <a:t>5,000</a:t>
                      </a:r>
                      <a:r>
                        <a:rPr lang="ja-JP" sz="1050" kern="100" dirty="0">
                          <a:effectLst/>
                        </a:rPr>
                        <a:t>万円以上</a:t>
                      </a:r>
                      <a:endParaRPr lang="ja-JP" sz="1200" kern="100" dirty="0">
                        <a:effectLst/>
                      </a:endParaRPr>
                    </a:p>
                    <a:p>
                      <a:pPr indent="666750" algn="just">
                        <a:spcAft>
                          <a:spcPts val="0"/>
                        </a:spcAft>
                      </a:pPr>
                      <a:r>
                        <a:rPr lang="en-US" sz="1050" kern="100" dirty="0">
                          <a:effectLst/>
                        </a:rPr>
                        <a:t>1</a:t>
                      </a:r>
                      <a:r>
                        <a:rPr lang="ja-JP" sz="1050" kern="100" dirty="0">
                          <a:effectLst/>
                        </a:rPr>
                        <a:t>億円未満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rowSpan="3">
                  <a:txBody>
                    <a:bodyPr/>
                    <a:lstStyle/>
                    <a:p>
                      <a:pPr algn="ctr">
                        <a:spcAft>
                          <a:spcPts val="0"/>
                        </a:spcAft>
                      </a:pPr>
                      <a:r>
                        <a:rPr lang="en-US" sz="1050" kern="100">
                          <a:effectLst/>
                        </a:rPr>
                        <a:t>700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3">
                  <a:txBody>
                    <a:bodyPr/>
                    <a:lstStyle/>
                    <a:p>
                      <a:pPr algn="ctr">
                        <a:spcAft>
                          <a:spcPts val="0"/>
                        </a:spcAft>
                      </a:pPr>
                      <a:r>
                        <a:rPr lang="en-US" sz="1050" kern="100">
                          <a:effectLst/>
                        </a:rPr>
                        <a:t>800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a:effectLst/>
                        </a:rPr>
                        <a:t>－</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a:effectLst/>
                        </a:rPr>
                        <a:t>一般・特定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317155715"/>
                  </a:ext>
                </a:extLst>
              </a:tr>
              <a:tr h="0">
                <a:tc>
                  <a:txBody>
                    <a:bodyPr/>
                    <a:lstStyle/>
                    <a:p>
                      <a:pPr algn="just">
                        <a:spcAft>
                          <a:spcPts val="0"/>
                        </a:spcAft>
                      </a:pPr>
                      <a:r>
                        <a:rPr lang="en-US" sz="1050" kern="100" dirty="0">
                          <a:effectLst/>
                        </a:rPr>
                        <a:t>1</a:t>
                      </a:r>
                      <a:r>
                        <a:rPr lang="ja-JP" sz="1050" kern="100" dirty="0">
                          <a:effectLst/>
                        </a:rPr>
                        <a:t>億円以上</a:t>
                      </a:r>
                      <a:endParaRPr lang="ja-JP" sz="1200" kern="100" dirty="0">
                        <a:effectLst/>
                      </a:endParaRPr>
                    </a:p>
                    <a:p>
                      <a:pPr indent="133350"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50" kern="100">
                          <a:effectLst/>
                        </a:rPr>
                        <a:t>多摩地域本店</a:t>
                      </a:r>
                      <a:endParaRPr lang="ja-JP" sz="1200" kern="100">
                        <a:effectLst/>
                      </a:endParaRPr>
                    </a:p>
                    <a:p>
                      <a:pPr algn="ctr">
                        <a:spcAft>
                          <a:spcPts val="0"/>
                        </a:spcAft>
                      </a:pPr>
                      <a:r>
                        <a:rPr lang="en-US" sz="1050" kern="100">
                          <a:effectLst/>
                        </a:rPr>
                        <a:t>900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2">
                  <a:txBody>
                    <a:bodyPr/>
                    <a:lstStyle/>
                    <a:p>
                      <a:pPr algn="ctr">
                        <a:spcAft>
                          <a:spcPts val="0"/>
                        </a:spcAft>
                      </a:pPr>
                      <a:r>
                        <a:rPr lang="ja-JP" sz="1050" kern="100">
                          <a:effectLst/>
                        </a:rPr>
                        <a:t>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803628101"/>
                  </a:ext>
                </a:extLst>
              </a:tr>
              <a:tr h="0">
                <a:tc>
                  <a:txBody>
                    <a:bodyPr/>
                    <a:lstStyle/>
                    <a:p>
                      <a:pPr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50" kern="100" dirty="0">
                          <a:effectLst/>
                        </a:rPr>
                        <a:t>都内本店・支店・営業所</a:t>
                      </a:r>
                      <a:endParaRPr lang="ja-JP" sz="1200" kern="100" dirty="0">
                        <a:effectLst/>
                      </a:endParaRPr>
                    </a:p>
                    <a:p>
                      <a:pPr algn="ctr">
                        <a:spcAft>
                          <a:spcPts val="0"/>
                        </a:spcAft>
                      </a:pPr>
                      <a:r>
                        <a:rPr lang="en-US" sz="1050" kern="100" dirty="0">
                          <a:effectLst/>
                        </a:rPr>
                        <a:t>900</a:t>
                      </a:r>
                      <a:r>
                        <a:rPr lang="ja-JP" sz="1050" kern="100" dirty="0">
                          <a:effectLst/>
                        </a:rPr>
                        <a:t>点以上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1917812862"/>
                  </a:ext>
                </a:extLst>
              </a:tr>
            </a:tbl>
          </a:graphicData>
        </a:graphic>
      </p:graphicFrame>
      <p:sp>
        <p:nvSpPr>
          <p:cNvPr id="4" name="スライド番号プレースホルダー 3"/>
          <p:cNvSpPr>
            <a:spLocks noGrp="1"/>
          </p:cNvSpPr>
          <p:nvPr>
            <p:ph type="sldNum" sz="quarter" idx="12"/>
          </p:nvPr>
        </p:nvSpPr>
        <p:spPr/>
        <p:txBody>
          <a:bodyPr/>
          <a:lstStyle/>
          <a:p>
            <a:fld id="{2BD14A09-4A85-43F6-B965-0330E39F61FC}" type="slidenum">
              <a:rPr kumimoji="1" lang="ja-JP" altLang="en-US" smtClean="0"/>
              <a:pPr/>
              <a:t>10</a:t>
            </a:fld>
            <a:endParaRPr kumimoji="1" lang="ja-JP" altLang="en-US"/>
          </a:p>
        </p:txBody>
      </p:sp>
    </p:spTree>
    <p:extLst>
      <p:ext uri="{BB962C8B-B14F-4D97-AF65-F5344CB8AC3E}">
        <p14:creationId xmlns:p14="http://schemas.microsoft.com/office/powerpoint/2010/main" val="36769878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b="1" dirty="0">
                <a:solidFill>
                  <a:srgbClr val="FF3300"/>
                </a:solidFill>
              </a:rPr>
              <a:t>予定価格５，０００万円以上の工事</a:t>
            </a:r>
            <a:r>
              <a:rPr lang="en-US" altLang="ja-JP" sz="4000" dirty="0">
                <a:solidFill>
                  <a:prstClr val="black">
                    <a:lumMod val="75000"/>
                    <a:lumOff val="25000"/>
                  </a:prstClr>
                </a:solidFill>
              </a:rPr>
              <a:t/>
            </a:r>
            <a:br>
              <a:rPr lang="en-US" altLang="ja-JP" sz="4000" dirty="0">
                <a:solidFill>
                  <a:prstClr val="black">
                    <a:lumMod val="75000"/>
                    <a:lumOff val="25000"/>
                  </a:prstClr>
                </a:solidFill>
              </a:rPr>
            </a:br>
            <a:r>
              <a:rPr lang="ja-JP" altLang="en-US" sz="4000" dirty="0">
                <a:solidFill>
                  <a:prstClr val="black">
                    <a:lumMod val="75000"/>
                    <a:lumOff val="25000"/>
                  </a:prstClr>
                </a:solidFill>
              </a:rPr>
              <a:t>工事業種別の入札参加条件</a:t>
            </a:r>
            <a:endParaRPr kumimoji="1" lang="ja-JP" altLang="en-US" dirty="0"/>
          </a:p>
        </p:txBody>
      </p:sp>
      <p:sp>
        <p:nvSpPr>
          <p:cNvPr id="8" name="テキスト ボックス 7"/>
          <p:cNvSpPr txBox="1"/>
          <p:nvPr/>
        </p:nvSpPr>
        <p:spPr>
          <a:xfrm>
            <a:off x="1097280" y="2835177"/>
            <a:ext cx="1980027" cy="461665"/>
          </a:xfrm>
          <a:prstGeom prst="rect">
            <a:avLst/>
          </a:prstGeom>
          <a:noFill/>
        </p:spPr>
        <p:txBody>
          <a:bodyPr wrap="square" rtlCol="0">
            <a:spAutoFit/>
          </a:bodyPr>
          <a:lstStyle/>
          <a:p>
            <a:pPr algn="dist"/>
            <a:r>
              <a:rPr kumimoji="1" lang="ja-JP" altLang="en-US" sz="2400" b="1" dirty="0" smtClean="0">
                <a:latin typeface="メイリオ" panose="020B0604030504040204" pitchFamily="50" charset="-128"/>
                <a:ea typeface="メイリオ" panose="020B0604030504040204" pitchFamily="50" charset="-128"/>
              </a:rPr>
              <a:t>運動場施設</a:t>
            </a:r>
            <a:endParaRPr kumimoji="1" lang="ja-JP" altLang="en-US" sz="2400" b="1"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097278" y="4897942"/>
            <a:ext cx="1980029" cy="461665"/>
          </a:xfrm>
          <a:prstGeom prst="rect">
            <a:avLst/>
          </a:prstGeom>
          <a:noFill/>
        </p:spPr>
        <p:txBody>
          <a:bodyPr wrap="square" rtlCol="0">
            <a:spAutoFit/>
          </a:bodyPr>
          <a:lstStyle/>
          <a:p>
            <a:pPr algn="dist"/>
            <a:r>
              <a:rPr kumimoji="1" lang="ja-JP" altLang="en-US" sz="2400" b="1" dirty="0">
                <a:latin typeface="メイリオ" panose="020B0604030504040204" pitchFamily="50" charset="-128"/>
                <a:ea typeface="メイリオ" panose="020B0604030504040204" pitchFamily="50" charset="-128"/>
              </a:rPr>
              <a:t>解体</a:t>
            </a:r>
            <a:r>
              <a:rPr kumimoji="1" lang="ja-JP" altLang="en-US" sz="2400" b="1" dirty="0" smtClean="0">
                <a:latin typeface="メイリオ" panose="020B0604030504040204" pitchFamily="50" charset="-128"/>
                <a:ea typeface="メイリオ" panose="020B0604030504040204" pitchFamily="50" charset="-128"/>
              </a:rPr>
              <a:t>工事</a:t>
            </a:r>
            <a:endParaRPr kumimoji="1" lang="ja-JP" altLang="en-US" sz="2400" b="1" dirty="0">
              <a:latin typeface="メイリオ" panose="020B0604030504040204" pitchFamily="50" charset="-128"/>
              <a:ea typeface="メイリオ" panose="020B0604030504040204" pitchFamily="50" charset="-128"/>
            </a:endParaRPr>
          </a:p>
        </p:txBody>
      </p:sp>
      <p:graphicFrame>
        <p:nvGraphicFramePr>
          <p:cNvPr id="11" name="コンテンツ プレースホルダー 10"/>
          <p:cNvGraphicFramePr>
            <a:graphicFrameLocks noGrp="1"/>
          </p:cNvGraphicFramePr>
          <p:nvPr>
            <p:ph idx="1"/>
            <p:extLst>
              <p:ext uri="{D42A27DB-BD31-4B8C-83A1-F6EECF244321}">
                <p14:modId xmlns:p14="http://schemas.microsoft.com/office/powerpoint/2010/main" val="626395995"/>
              </p:ext>
            </p:extLst>
          </p:nvPr>
        </p:nvGraphicFramePr>
        <p:xfrm>
          <a:off x="3128603" y="2278784"/>
          <a:ext cx="7145516" cy="1440180"/>
        </p:xfrm>
        <a:graphic>
          <a:graphicData uri="http://schemas.openxmlformats.org/drawingml/2006/table">
            <a:tbl>
              <a:tblPr firstRow="1" firstCol="1" bandRow="1">
                <a:tableStyleId>{5C22544A-7EE6-4342-B048-85BDC9FD1C3A}</a:tableStyleId>
              </a:tblPr>
              <a:tblGrid>
                <a:gridCol w="1411226">
                  <a:extLst>
                    <a:ext uri="{9D8B030D-6E8A-4147-A177-3AD203B41FA5}">
                      <a16:colId xmlns:a16="http://schemas.microsoft.com/office/drawing/2014/main" val="1749916662"/>
                    </a:ext>
                  </a:extLst>
                </a:gridCol>
                <a:gridCol w="1023844">
                  <a:extLst>
                    <a:ext uri="{9D8B030D-6E8A-4147-A177-3AD203B41FA5}">
                      <a16:colId xmlns:a16="http://schemas.microsoft.com/office/drawing/2014/main" val="4087456903"/>
                    </a:ext>
                  </a:extLst>
                </a:gridCol>
                <a:gridCol w="1197735">
                  <a:extLst>
                    <a:ext uri="{9D8B030D-6E8A-4147-A177-3AD203B41FA5}">
                      <a16:colId xmlns:a16="http://schemas.microsoft.com/office/drawing/2014/main" val="3356695917"/>
                    </a:ext>
                  </a:extLst>
                </a:gridCol>
                <a:gridCol w="1893195">
                  <a:extLst>
                    <a:ext uri="{9D8B030D-6E8A-4147-A177-3AD203B41FA5}">
                      <a16:colId xmlns:a16="http://schemas.microsoft.com/office/drawing/2014/main" val="2268021660"/>
                    </a:ext>
                  </a:extLst>
                </a:gridCol>
                <a:gridCol w="1619516">
                  <a:extLst>
                    <a:ext uri="{9D8B030D-6E8A-4147-A177-3AD203B41FA5}">
                      <a16:colId xmlns:a16="http://schemas.microsoft.com/office/drawing/2014/main" val="187277266"/>
                    </a:ext>
                  </a:extLst>
                </a:gridCol>
              </a:tblGrid>
              <a:tr h="0">
                <a:tc rowSpan="2">
                  <a:txBody>
                    <a:bodyPr/>
                    <a:lstStyle/>
                    <a:p>
                      <a:pPr algn="ctr">
                        <a:spcAft>
                          <a:spcPts val="0"/>
                        </a:spcAft>
                      </a:pPr>
                      <a:r>
                        <a:rPr lang="ja-JP" sz="1050" kern="100" dirty="0">
                          <a:effectLst/>
                        </a:rPr>
                        <a:t>設計価格</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gridSpan="3">
                  <a:txBody>
                    <a:bodyPr/>
                    <a:lstStyle/>
                    <a:p>
                      <a:pPr algn="ctr">
                        <a:spcAft>
                          <a:spcPts val="0"/>
                        </a:spcAft>
                      </a:pPr>
                      <a:r>
                        <a:rPr lang="ja-JP" sz="1050" kern="100" dirty="0">
                          <a:effectLst/>
                        </a:rPr>
                        <a:t>地域区分及び経営事項審査の総合評定値</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sz="1050" kern="100" dirty="0">
                          <a:effectLst/>
                        </a:rPr>
                        <a:t>対象の建設業の許可区分</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extLst>
                  <a:ext uri="{0D108BD9-81ED-4DB2-BD59-A6C34878D82A}">
                    <a16:rowId xmlns:a16="http://schemas.microsoft.com/office/drawing/2014/main" val="2583940943"/>
                  </a:ext>
                </a:extLst>
              </a:tr>
              <a:tr h="0">
                <a:tc vMerge="1">
                  <a:txBody>
                    <a:bodyPr/>
                    <a:lstStyle/>
                    <a:p>
                      <a:endParaRPr kumimoji="1" lang="ja-JP" altLang="en-US"/>
                    </a:p>
                  </a:txBody>
                  <a:tcPr/>
                </a:tc>
                <a:tc>
                  <a:txBody>
                    <a:bodyPr/>
                    <a:lstStyle/>
                    <a:p>
                      <a:pPr algn="ctr">
                        <a:spcAft>
                          <a:spcPts val="0"/>
                        </a:spcAft>
                      </a:pPr>
                      <a:r>
                        <a:rPr lang="ja-JP" sz="1050" kern="100">
                          <a:effectLst/>
                        </a:rPr>
                        <a:t>市内本店</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市内支店・</a:t>
                      </a:r>
                      <a:endParaRPr lang="ja-JP" sz="1200" kern="100">
                        <a:effectLst/>
                      </a:endParaRPr>
                    </a:p>
                    <a:p>
                      <a:pPr algn="ctr">
                        <a:spcAft>
                          <a:spcPts val="0"/>
                        </a:spcAft>
                      </a:pPr>
                      <a:r>
                        <a:rPr lang="ja-JP" sz="1050" kern="100">
                          <a:effectLst/>
                        </a:rPr>
                        <a:t>営業所</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dirty="0">
                          <a:effectLst/>
                        </a:rPr>
                        <a:t>市外</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3728055169"/>
                  </a:ext>
                </a:extLst>
              </a:tr>
              <a:tr h="0">
                <a:tc>
                  <a:txBody>
                    <a:bodyPr/>
                    <a:lstStyle/>
                    <a:p>
                      <a:pPr algn="just">
                        <a:spcAft>
                          <a:spcPts val="0"/>
                        </a:spcAft>
                      </a:pPr>
                      <a:r>
                        <a:rPr lang="en-US" sz="1050" kern="100" dirty="0">
                          <a:effectLst/>
                        </a:rPr>
                        <a:t>5,000</a:t>
                      </a:r>
                      <a:r>
                        <a:rPr lang="ja-JP" sz="1050" kern="100" dirty="0">
                          <a:effectLst/>
                        </a:rPr>
                        <a:t>万円以上</a:t>
                      </a:r>
                      <a:endParaRPr lang="ja-JP" sz="1200" kern="100" dirty="0">
                        <a:effectLst/>
                      </a:endParaRPr>
                    </a:p>
                    <a:p>
                      <a:pPr indent="666750" algn="just">
                        <a:spcAft>
                          <a:spcPts val="0"/>
                        </a:spcAft>
                      </a:pPr>
                      <a:r>
                        <a:rPr lang="en-US" sz="1050" kern="100" dirty="0">
                          <a:effectLst/>
                        </a:rPr>
                        <a:t>1</a:t>
                      </a:r>
                      <a:r>
                        <a:rPr lang="ja-JP" sz="1050" kern="100" dirty="0">
                          <a:effectLst/>
                        </a:rPr>
                        <a:t>億円未満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rowSpan="3">
                  <a:txBody>
                    <a:bodyPr/>
                    <a:lstStyle/>
                    <a:p>
                      <a:pPr algn="ctr">
                        <a:spcAft>
                          <a:spcPts val="0"/>
                        </a:spcAft>
                      </a:pPr>
                      <a:r>
                        <a:rPr lang="en-US" sz="1050" kern="100">
                          <a:effectLst/>
                        </a:rPr>
                        <a:t>800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3">
                  <a:txBody>
                    <a:bodyPr/>
                    <a:lstStyle/>
                    <a:p>
                      <a:pPr algn="ctr">
                        <a:spcAft>
                          <a:spcPts val="0"/>
                        </a:spcAft>
                      </a:pPr>
                      <a:r>
                        <a:rPr lang="en-US" sz="1050" kern="100" dirty="0">
                          <a:effectLst/>
                        </a:rPr>
                        <a:t>900</a:t>
                      </a:r>
                      <a:r>
                        <a:rPr lang="ja-JP" sz="1050" kern="100" dirty="0">
                          <a:effectLst/>
                        </a:rPr>
                        <a:t>点以上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2">
                  <a:txBody>
                    <a:bodyPr/>
                    <a:lstStyle/>
                    <a:p>
                      <a:pPr algn="ctr">
                        <a:spcAft>
                          <a:spcPts val="0"/>
                        </a:spcAft>
                      </a:pPr>
                      <a:r>
                        <a:rPr lang="ja-JP" sz="1050" kern="100">
                          <a:effectLst/>
                        </a:rPr>
                        <a:t>－</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a:effectLst/>
                        </a:rPr>
                        <a:t>一般・特定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942228193"/>
                  </a:ext>
                </a:extLst>
              </a:tr>
              <a:tr h="0">
                <a:tc>
                  <a:txBody>
                    <a:bodyPr/>
                    <a:lstStyle/>
                    <a:p>
                      <a:pPr algn="just">
                        <a:spcAft>
                          <a:spcPts val="0"/>
                        </a:spcAft>
                      </a:pPr>
                      <a:r>
                        <a:rPr lang="en-US" sz="1050" kern="100" dirty="0">
                          <a:effectLst/>
                        </a:rPr>
                        <a:t>1</a:t>
                      </a:r>
                      <a:r>
                        <a:rPr lang="ja-JP" sz="1050" kern="100" dirty="0">
                          <a:effectLst/>
                        </a:rPr>
                        <a:t>億円以上</a:t>
                      </a:r>
                      <a:endParaRPr lang="ja-JP" sz="1200" kern="100" dirty="0">
                        <a:effectLst/>
                      </a:endParaRPr>
                    </a:p>
                    <a:p>
                      <a:pPr indent="133350"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a:spcAft>
                          <a:spcPts val="0"/>
                        </a:spcAft>
                      </a:pPr>
                      <a:r>
                        <a:rPr lang="ja-JP" sz="1050" kern="100">
                          <a:effectLst/>
                        </a:rPr>
                        <a:t>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24998600"/>
                  </a:ext>
                </a:extLst>
              </a:tr>
              <a:tr h="0">
                <a:tc>
                  <a:txBody>
                    <a:bodyPr/>
                    <a:lstStyle/>
                    <a:p>
                      <a:pPr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50" kern="100" dirty="0">
                          <a:effectLst/>
                        </a:rPr>
                        <a:t>都内本店・支店・営業所</a:t>
                      </a:r>
                      <a:endParaRPr lang="ja-JP" sz="1200" kern="100" dirty="0">
                        <a:effectLst/>
                      </a:endParaRPr>
                    </a:p>
                    <a:p>
                      <a:pPr algn="ctr">
                        <a:spcAft>
                          <a:spcPts val="0"/>
                        </a:spcAft>
                      </a:pPr>
                      <a:r>
                        <a:rPr lang="en-US" sz="1050" kern="100" dirty="0">
                          <a:effectLst/>
                        </a:rPr>
                        <a:t>1,000</a:t>
                      </a:r>
                      <a:r>
                        <a:rPr lang="ja-JP" sz="1050" kern="100" dirty="0">
                          <a:effectLst/>
                        </a:rPr>
                        <a:t>点以上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3209883113"/>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3896291936"/>
              </p:ext>
            </p:extLst>
          </p:nvPr>
        </p:nvGraphicFramePr>
        <p:xfrm>
          <a:off x="3128603" y="4299019"/>
          <a:ext cx="7145516" cy="1440180"/>
        </p:xfrm>
        <a:graphic>
          <a:graphicData uri="http://schemas.openxmlformats.org/drawingml/2006/table">
            <a:tbl>
              <a:tblPr firstRow="1" firstCol="1" bandRow="1">
                <a:tableStyleId>{5C22544A-7EE6-4342-B048-85BDC9FD1C3A}</a:tableStyleId>
              </a:tblPr>
              <a:tblGrid>
                <a:gridCol w="1411226">
                  <a:extLst>
                    <a:ext uri="{9D8B030D-6E8A-4147-A177-3AD203B41FA5}">
                      <a16:colId xmlns:a16="http://schemas.microsoft.com/office/drawing/2014/main" val="2650284502"/>
                    </a:ext>
                  </a:extLst>
                </a:gridCol>
                <a:gridCol w="771976">
                  <a:extLst>
                    <a:ext uri="{9D8B030D-6E8A-4147-A177-3AD203B41FA5}">
                      <a16:colId xmlns:a16="http://schemas.microsoft.com/office/drawing/2014/main" val="106615757"/>
                    </a:ext>
                  </a:extLst>
                </a:gridCol>
                <a:gridCol w="1488240">
                  <a:extLst>
                    <a:ext uri="{9D8B030D-6E8A-4147-A177-3AD203B41FA5}">
                      <a16:colId xmlns:a16="http://schemas.microsoft.com/office/drawing/2014/main" val="3606481080"/>
                    </a:ext>
                  </a:extLst>
                </a:gridCol>
                <a:gridCol w="1867437">
                  <a:extLst>
                    <a:ext uri="{9D8B030D-6E8A-4147-A177-3AD203B41FA5}">
                      <a16:colId xmlns:a16="http://schemas.microsoft.com/office/drawing/2014/main" val="534950729"/>
                    </a:ext>
                  </a:extLst>
                </a:gridCol>
                <a:gridCol w="1606637">
                  <a:extLst>
                    <a:ext uri="{9D8B030D-6E8A-4147-A177-3AD203B41FA5}">
                      <a16:colId xmlns:a16="http://schemas.microsoft.com/office/drawing/2014/main" val="123027700"/>
                    </a:ext>
                  </a:extLst>
                </a:gridCol>
              </a:tblGrid>
              <a:tr h="0">
                <a:tc rowSpan="2">
                  <a:txBody>
                    <a:bodyPr/>
                    <a:lstStyle/>
                    <a:p>
                      <a:pPr algn="ctr">
                        <a:spcAft>
                          <a:spcPts val="0"/>
                        </a:spcAft>
                      </a:pPr>
                      <a:r>
                        <a:rPr lang="ja-JP" sz="1050" kern="100" dirty="0">
                          <a:effectLst/>
                        </a:rPr>
                        <a:t>設計価格</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gridSpan="3">
                  <a:txBody>
                    <a:bodyPr/>
                    <a:lstStyle/>
                    <a:p>
                      <a:pPr algn="ctr">
                        <a:spcAft>
                          <a:spcPts val="0"/>
                        </a:spcAft>
                      </a:pPr>
                      <a:r>
                        <a:rPr lang="ja-JP" sz="1050" kern="100" dirty="0">
                          <a:effectLst/>
                        </a:rPr>
                        <a:t>地域区分及び経営事項審査の総合評定値</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sz="1050" kern="100" dirty="0">
                          <a:effectLst/>
                        </a:rPr>
                        <a:t>対象の建設業の許可区分</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extLst>
                  <a:ext uri="{0D108BD9-81ED-4DB2-BD59-A6C34878D82A}">
                    <a16:rowId xmlns:a16="http://schemas.microsoft.com/office/drawing/2014/main" val="2333691551"/>
                  </a:ext>
                </a:extLst>
              </a:tr>
              <a:tr h="0">
                <a:tc vMerge="1">
                  <a:txBody>
                    <a:bodyPr/>
                    <a:lstStyle/>
                    <a:p>
                      <a:endParaRPr kumimoji="1" lang="ja-JP" altLang="en-US"/>
                    </a:p>
                  </a:txBody>
                  <a:tcPr/>
                </a:tc>
                <a:tc>
                  <a:txBody>
                    <a:bodyPr/>
                    <a:lstStyle/>
                    <a:p>
                      <a:pPr algn="ctr">
                        <a:spcAft>
                          <a:spcPts val="0"/>
                        </a:spcAft>
                      </a:pPr>
                      <a:r>
                        <a:rPr lang="ja-JP" sz="1050" kern="100">
                          <a:effectLst/>
                        </a:rPr>
                        <a:t>市内本店</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市内支店・</a:t>
                      </a:r>
                      <a:endParaRPr lang="ja-JP" sz="1200" kern="100">
                        <a:effectLst/>
                      </a:endParaRPr>
                    </a:p>
                    <a:p>
                      <a:pPr algn="ctr">
                        <a:spcAft>
                          <a:spcPts val="0"/>
                        </a:spcAft>
                      </a:pPr>
                      <a:r>
                        <a:rPr lang="ja-JP" sz="1050" kern="100">
                          <a:effectLst/>
                        </a:rPr>
                        <a:t>営業所</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市外</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1722111217"/>
                  </a:ext>
                </a:extLst>
              </a:tr>
              <a:tr h="0">
                <a:tc>
                  <a:txBody>
                    <a:bodyPr/>
                    <a:lstStyle/>
                    <a:p>
                      <a:pPr algn="just">
                        <a:spcAft>
                          <a:spcPts val="0"/>
                        </a:spcAft>
                      </a:pPr>
                      <a:r>
                        <a:rPr lang="en-US" sz="1050" kern="100" dirty="0">
                          <a:effectLst/>
                        </a:rPr>
                        <a:t>5,000</a:t>
                      </a:r>
                      <a:r>
                        <a:rPr lang="ja-JP" sz="1050" kern="100" dirty="0">
                          <a:effectLst/>
                        </a:rPr>
                        <a:t>万円以上</a:t>
                      </a:r>
                      <a:endParaRPr lang="ja-JP" sz="1200" kern="100" dirty="0">
                        <a:effectLst/>
                      </a:endParaRPr>
                    </a:p>
                    <a:p>
                      <a:pPr indent="666750" algn="just">
                        <a:spcAft>
                          <a:spcPts val="0"/>
                        </a:spcAft>
                      </a:pPr>
                      <a:r>
                        <a:rPr lang="en-US" sz="1050" kern="100" dirty="0">
                          <a:effectLst/>
                        </a:rPr>
                        <a:t>1</a:t>
                      </a:r>
                      <a:r>
                        <a:rPr lang="ja-JP" sz="1050" kern="100" dirty="0">
                          <a:effectLst/>
                        </a:rPr>
                        <a:t>億円未満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rowSpan="3">
                  <a:txBody>
                    <a:bodyPr/>
                    <a:lstStyle/>
                    <a:p>
                      <a:pPr algn="ctr">
                        <a:spcAft>
                          <a:spcPts val="0"/>
                        </a:spcAft>
                      </a:pPr>
                      <a:r>
                        <a:rPr lang="en-US" sz="1050" kern="100" dirty="0">
                          <a:effectLst/>
                        </a:rPr>
                        <a:t>700</a:t>
                      </a:r>
                      <a:r>
                        <a:rPr lang="ja-JP" sz="1050" kern="100" dirty="0">
                          <a:effectLst/>
                        </a:rPr>
                        <a:t>点以上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3">
                  <a:txBody>
                    <a:bodyPr/>
                    <a:lstStyle/>
                    <a:p>
                      <a:pPr algn="ctr">
                        <a:spcAft>
                          <a:spcPts val="0"/>
                        </a:spcAft>
                      </a:pPr>
                      <a:r>
                        <a:rPr lang="en-US" sz="1050" kern="100">
                          <a:effectLst/>
                        </a:rPr>
                        <a:t>800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2">
                  <a:txBody>
                    <a:bodyPr/>
                    <a:lstStyle/>
                    <a:p>
                      <a:pPr algn="ctr">
                        <a:spcAft>
                          <a:spcPts val="0"/>
                        </a:spcAft>
                      </a:pPr>
                      <a:r>
                        <a:rPr lang="ja-JP" sz="1050" kern="100">
                          <a:effectLst/>
                        </a:rPr>
                        <a:t>都内本店</a:t>
                      </a:r>
                      <a:endParaRPr lang="ja-JP" sz="1200" kern="100">
                        <a:effectLst/>
                      </a:endParaRPr>
                    </a:p>
                    <a:p>
                      <a:pPr algn="ctr">
                        <a:spcAft>
                          <a:spcPts val="0"/>
                        </a:spcAft>
                      </a:pPr>
                      <a:r>
                        <a:rPr lang="ja-JP" sz="1050" kern="100">
                          <a:effectLst/>
                        </a:rPr>
                        <a:t>多摩地域支店・営業所</a:t>
                      </a:r>
                      <a:endParaRPr lang="ja-JP" sz="1200" kern="100">
                        <a:effectLst/>
                      </a:endParaRPr>
                    </a:p>
                    <a:p>
                      <a:pPr algn="ctr">
                        <a:spcAft>
                          <a:spcPts val="0"/>
                        </a:spcAft>
                      </a:pPr>
                      <a:r>
                        <a:rPr lang="en-US" sz="1050" kern="100">
                          <a:effectLst/>
                        </a:rPr>
                        <a:t>900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a:effectLst/>
                        </a:rPr>
                        <a:t>一般・特定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41408193"/>
                  </a:ext>
                </a:extLst>
              </a:tr>
              <a:tr h="0">
                <a:tc>
                  <a:txBody>
                    <a:bodyPr/>
                    <a:lstStyle/>
                    <a:p>
                      <a:pPr algn="just">
                        <a:spcAft>
                          <a:spcPts val="0"/>
                        </a:spcAft>
                      </a:pPr>
                      <a:r>
                        <a:rPr lang="en-US" sz="1050" kern="100" dirty="0">
                          <a:effectLst/>
                        </a:rPr>
                        <a:t>1</a:t>
                      </a:r>
                      <a:r>
                        <a:rPr lang="ja-JP" sz="1050" kern="100" dirty="0">
                          <a:effectLst/>
                        </a:rPr>
                        <a:t>億円以上</a:t>
                      </a:r>
                      <a:endParaRPr lang="ja-JP" sz="1200" kern="100" dirty="0">
                        <a:effectLst/>
                      </a:endParaRPr>
                    </a:p>
                    <a:p>
                      <a:pPr indent="133350"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a:spcAft>
                          <a:spcPts val="0"/>
                        </a:spcAft>
                      </a:pPr>
                      <a:r>
                        <a:rPr lang="ja-JP" sz="1050" kern="100">
                          <a:effectLst/>
                        </a:rPr>
                        <a:t>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699597850"/>
                  </a:ext>
                </a:extLst>
              </a:tr>
              <a:tr h="0">
                <a:tc>
                  <a:txBody>
                    <a:bodyPr/>
                    <a:lstStyle/>
                    <a:p>
                      <a:pPr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50" kern="100" dirty="0">
                          <a:effectLst/>
                        </a:rPr>
                        <a:t>都内本店・支店・営業所</a:t>
                      </a:r>
                      <a:endParaRPr lang="ja-JP" sz="1200" kern="100" dirty="0">
                        <a:effectLst/>
                      </a:endParaRPr>
                    </a:p>
                    <a:p>
                      <a:pPr algn="ctr">
                        <a:spcAft>
                          <a:spcPts val="0"/>
                        </a:spcAft>
                      </a:pPr>
                      <a:r>
                        <a:rPr lang="en-US" sz="1050" kern="100" dirty="0">
                          <a:effectLst/>
                        </a:rPr>
                        <a:t>900</a:t>
                      </a:r>
                      <a:r>
                        <a:rPr lang="ja-JP" sz="1050" kern="100" dirty="0">
                          <a:effectLst/>
                        </a:rPr>
                        <a:t>点以上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2480528954"/>
                  </a:ext>
                </a:extLst>
              </a:tr>
            </a:tbl>
          </a:graphicData>
        </a:graphic>
      </p:graphicFrame>
      <p:sp>
        <p:nvSpPr>
          <p:cNvPr id="4" name="スライド番号プレースホルダー 3"/>
          <p:cNvSpPr>
            <a:spLocks noGrp="1"/>
          </p:cNvSpPr>
          <p:nvPr>
            <p:ph type="sldNum" sz="quarter" idx="12"/>
          </p:nvPr>
        </p:nvSpPr>
        <p:spPr/>
        <p:txBody>
          <a:bodyPr/>
          <a:lstStyle/>
          <a:p>
            <a:fld id="{2BD14A09-4A85-43F6-B965-0330E39F61FC}" type="slidenum">
              <a:rPr kumimoji="1" lang="ja-JP" altLang="en-US" smtClean="0"/>
              <a:pPr/>
              <a:t>11</a:t>
            </a:fld>
            <a:endParaRPr kumimoji="1" lang="ja-JP" altLang="en-US"/>
          </a:p>
        </p:txBody>
      </p:sp>
    </p:spTree>
    <p:extLst>
      <p:ext uri="{BB962C8B-B14F-4D97-AF65-F5344CB8AC3E}">
        <p14:creationId xmlns:p14="http://schemas.microsoft.com/office/powerpoint/2010/main" val="21043309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b="1" dirty="0">
                <a:solidFill>
                  <a:srgbClr val="FF3300"/>
                </a:solidFill>
              </a:rPr>
              <a:t>予定価格５，０００万円以上の工事</a:t>
            </a:r>
            <a:r>
              <a:rPr lang="en-US" altLang="ja-JP" sz="4000" dirty="0">
                <a:solidFill>
                  <a:prstClr val="black">
                    <a:lumMod val="75000"/>
                    <a:lumOff val="25000"/>
                  </a:prstClr>
                </a:solidFill>
              </a:rPr>
              <a:t/>
            </a:r>
            <a:br>
              <a:rPr lang="en-US" altLang="ja-JP" sz="4000" dirty="0">
                <a:solidFill>
                  <a:prstClr val="black">
                    <a:lumMod val="75000"/>
                    <a:lumOff val="25000"/>
                  </a:prstClr>
                </a:solidFill>
              </a:rPr>
            </a:br>
            <a:r>
              <a:rPr lang="ja-JP" altLang="en-US" sz="4000" dirty="0">
                <a:solidFill>
                  <a:prstClr val="black">
                    <a:lumMod val="75000"/>
                    <a:lumOff val="25000"/>
                  </a:prstClr>
                </a:solidFill>
              </a:rPr>
              <a:t>工事業種別の入札参加条件</a:t>
            </a:r>
            <a:endParaRPr kumimoji="1" lang="ja-JP" altLang="en-US" dirty="0"/>
          </a:p>
        </p:txBody>
      </p:sp>
      <p:sp>
        <p:nvSpPr>
          <p:cNvPr id="8" name="テキスト ボックス 7"/>
          <p:cNvSpPr txBox="1"/>
          <p:nvPr/>
        </p:nvSpPr>
        <p:spPr>
          <a:xfrm>
            <a:off x="1097280" y="2835177"/>
            <a:ext cx="1980027" cy="461665"/>
          </a:xfrm>
          <a:prstGeom prst="rect">
            <a:avLst/>
          </a:prstGeom>
          <a:noFill/>
        </p:spPr>
        <p:txBody>
          <a:bodyPr wrap="square" rtlCol="0">
            <a:spAutoFit/>
          </a:bodyPr>
          <a:lstStyle/>
          <a:p>
            <a:pPr algn="dist"/>
            <a:r>
              <a:rPr kumimoji="1" lang="ja-JP" altLang="en-US" sz="2400" b="1" dirty="0" smtClean="0">
                <a:latin typeface="メイリオ" panose="020B0604030504040204" pitchFamily="50" charset="-128"/>
                <a:ea typeface="メイリオ" panose="020B0604030504040204" pitchFamily="50" charset="-128"/>
              </a:rPr>
              <a:t>電話・通信</a:t>
            </a:r>
            <a:endParaRPr kumimoji="1" lang="ja-JP" altLang="en-US" sz="2400" b="1"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097278" y="4743060"/>
            <a:ext cx="1980029" cy="400110"/>
          </a:xfrm>
          <a:prstGeom prst="rect">
            <a:avLst/>
          </a:prstGeom>
          <a:noFill/>
        </p:spPr>
        <p:txBody>
          <a:bodyPr wrap="square" rtlCol="0">
            <a:spAutoFit/>
          </a:bodyPr>
          <a:lstStyle/>
          <a:p>
            <a:pPr algn="dist"/>
            <a:r>
              <a:rPr kumimoji="1" lang="ja-JP" altLang="en-US" sz="2000" b="1" dirty="0">
                <a:latin typeface="メイリオ" panose="020B0604030504040204" pitchFamily="50" charset="-128"/>
                <a:ea typeface="メイリオ" panose="020B0604030504040204" pitchFamily="50" charset="-128"/>
              </a:rPr>
              <a:t>エレベータ</a:t>
            </a:r>
            <a:r>
              <a:rPr kumimoji="1" lang="ja-JP" altLang="en-US" sz="2000" b="1" dirty="0" smtClean="0">
                <a:latin typeface="メイリオ" panose="020B0604030504040204" pitchFamily="50" charset="-128"/>
                <a:ea typeface="メイリオ" panose="020B0604030504040204" pitchFamily="50" charset="-128"/>
              </a:rPr>
              <a:t>ー</a:t>
            </a:r>
            <a:endParaRPr kumimoji="1" lang="ja-JP" altLang="en-US" sz="2000" b="1" dirty="0">
              <a:latin typeface="メイリオ" panose="020B0604030504040204" pitchFamily="50" charset="-128"/>
              <a:ea typeface="メイリオ" panose="020B0604030504040204" pitchFamily="50" charset="-128"/>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906541049"/>
              </p:ext>
            </p:extLst>
          </p:nvPr>
        </p:nvGraphicFramePr>
        <p:xfrm>
          <a:off x="3128603" y="2138079"/>
          <a:ext cx="7145516" cy="1600200"/>
        </p:xfrm>
        <a:graphic>
          <a:graphicData uri="http://schemas.openxmlformats.org/drawingml/2006/table">
            <a:tbl>
              <a:tblPr firstRow="1" firstCol="1" bandRow="1">
                <a:tableStyleId>{5C22544A-7EE6-4342-B048-85BDC9FD1C3A}</a:tableStyleId>
              </a:tblPr>
              <a:tblGrid>
                <a:gridCol w="1411226">
                  <a:extLst>
                    <a:ext uri="{9D8B030D-6E8A-4147-A177-3AD203B41FA5}">
                      <a16:colId xmlns:a16="http://schemas.microsoft.com/office/drawing/2014/main" val="1707637945"/>
                    </a:ext>
                  </a:extLst>
                </a:gridCol>
                <a:gridCol w="771976">
                  <a:extLst>
                    <a:ext uri="{9D8B030D-6E8A-4147-A177-3AD203B41FA5}">
                      <a16:colId xmlns:a16="http://schemas.microsoft.com/office/drawing/2014/main" val="2831731566"/>
                    </a:ext>
                  </a:extLst>
                </a:gridCol>
                <a:gridCol w="1488240">
                  <a:extLst>
                    <a:ext uri="{9D8B030D-6E8A-4147-A177-3AD203B41FA5}">
                      <a16:colId xmlns:a16="http://schemas.microsoft.com/office/drawing/2014/main" val="3156596842"/>
                    </a:ext>
                  </a:extLst>
                </a:gridCol>
                <a:gridCol w="1854558">
                  <a:extLst>
                    <a:ext uri="{9D8B030D-6E8A-4147-A177-3AD203B41FA5}">
                      <a16:colId xmlns:a16="http://schemas.microsoft.com/office/drawing/2014/main" val="3094573562"/>
                    </a:ext>
                  </a:extLst>
                </a:gridCol>
                <a:gridCol w="1619516">
                  <a:extLst>
                    <a:ext uri="{9D8B030D-6E8A-4147-A177-3AD203B41FA5}">
                      <a16:colId xmlns:a16="http://schemas.microsoft.com/office/drawing/2014/main" val="1562714979"/>
                    </a:ext>
                  </a:extLst>
                </a:gridCol>
              </a:tblGrid>
              <a:tr h="0">
                <a:tc rowSpan="2">
                  <a:txBody>
                    <a:bodyPr/>
                    <a:lstStyle/>
                    <a:p>
                      <a:pPr algn="ctr">
                        <a:spcAft>
                          <a:spcPts val="0"/>
                        </a:spcAft>
                      </a:pPr>
                      <a:r>
                        <a:rPr lang="ja-JP" sz="1050" kern="100" dirty="0">
                          <a:effectLst/>
                        </a:rPr>
                        <a:t>設計価格</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gridSpan="3">
                  <a:txBody>
                    <a:bodyPr/>
                    <a:lstStyle/>
                    <a:p>
                      <a:pPr algn="ctr">
                        <a:spcAft>
                          <a:spcPts val="0"/>
                        </a:spcAft>
                      </a:pPr>
                      <a:r>
                        <a:rPr lang="ja-JP" sz="1050" kern="100" dirty="0">
                          <a:effectLst/>
                        </a:rPr>
                        <a:t>地域区分及び経営事項審査の総合評定値</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sz="1050" kern="100" dirty="0">
                          <a:effectLst/>
                        </a:rPr>
                        <a:t>対象の建設業の許可区分</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extLst>
                  <a:ext uri="{0D108BD9-81ED-4DB2-BD59-A6C34878D82A}">
                    <a16:rowId xmlns:a16="http://schemas.microsoft.com/office/drawing/2014/main" val="4254646331"/>
                  </a:ext>
                </a:extLst>
              </a:tr>
              <a:tr h="0">
                <a:tc vMerge="1">
                  <a:txBody>
                    <a:bodyPr/>
                    <a:lstStyle/>
                    <a:p>
                      <a:endParaRPr kumimoji="1" lang="ja-JP" altLang="en-US"/>
                    </a:p>
                  </a:txBody>
                  <a:tcPr/>
                </a:tc>
                <a:tc>
                  <a:txBody>
                    <a:bodyPr/>
                    <a:lstStyle/>
                    <a:p>
                      <a:pPr algn="ctr">
                        <a:spcAft>
                          <a:spcPts val="0"/>
                        </a:spcAft>
                      </a:pPr>
                      <a:r>
                        <a:rPr lang="ja-JP" sz="1050" kern="100">
                          <a:effectLst/>
                        </a:rPr>
                        <a:t>市内本店</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市内支店・</a:t>
                      </a:r>
                      <a:endParaRPr lang="ja-JP" sz="1200" kern="100">
                        <a:effectLst/>
                      </a:endParaRPr>
                    </a:p>
                    <a:p>
                      <a:pPr algn="ctr">
                        <a:spcAft>
                          <a:spcPts val="0"/>
                        </a:spcAft>
                      </a:pPr>
                      <a:r>
                        <a:rPr lang="ja-JP" sz="1050" kern="100">
                          <a:effectLst/>
                        </a:rPr>
                        <a:t>営業所</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市外</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3156674001"/>
                  </a:ext>
                </a:extLst>
              </a:tr>
              <a:tr h="0">
                <a:tc>
                  <a:txBody>
                    <a:bodyPr/>
                    <a:lstStyle/>
                    <a:p>
                      <a:pPr algn="just">
                        <a:spcAft>
                          <a:spcPts val="0"/>
                        </a:spcAft>
                      </a:pPr>
                      <a:r>
                        <a:rPr lang="en-US" sz="1050" kern="100" dirty="0">
                          <a:effectLst/>
                        </a:rPr>
                        <a:t>5,000</a:t>
                      </a:r>
                      <a:r>
                        <a:rPr lang="ja-JP" sz="1050" kern="100" dirty="0">
                          <a:effectLst/>
                        </a:rPr>
                        <a:t>万円以上</a:t>
                      </a:r>
                      <a:endParaRPr lang="ja-JP" sz="1200" kern="100" dirty="0">
                        <a:effectLst/>
                      </a:endParaRPr>
                    </a:p>
                    <a:p>
                      <a:pPr indent="666750" algn="just">
                        <a:spcAft>
                          <a:spcPts val="0"/>
                        </a:spcAft>
                      </a:pPr>
                      <a:r>
                        <a:rPr lang="en-US" sz="1050" kern="100" dirty="0">
                          <a:effectLst/>
                        </a:rPr>
                        <a:t>1</a:t>
                      </a:r>
                      <a:r>
                        <a:rPr lang="ja-JP" sz="1050" kern="100" dirty="0">
                          <a:effectLst/>
                        </a:rPr>
                        <a:t>億円未満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rowSpan="3">
                  <a:txBody>
                    <a:bodyPr/>
                    <a:lstStyle/>
                    <a:p>
                      <a:pPr algn="ctr">
                        <a:spcAft>
                          <a:spcPts val="0"/>
                        </a:spcAft>
                      </a:pPr>
                      <a:r>
                        <a:rPr lang="en-US" sz="1050" kern="100">
                          <a:effectLst/>
                        </a:rPr>
                        <a:t>700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3">
                  <a:txBody>
                    <a:bodyPr/>
                    <a:lstStyle/>
                    <a:p>
                      <a:pPr algn="ctr">
                        <a:spcAft>
                          <a:spcPts val="0"/>
                        </a:spcAft>
                      </a:pPr>
                      <a:r>
                        <a:rPr lang="en-US" sz="1050" kern="100">
                          <a:effectLst/>
                        </a:rPr>
                        <a:t>800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a:effectLst/>
                        </a:rPr>
                        <a:t>多摩地域本店・支店・営業所</a:t>
                      </a:r>
                      <a:endParaRPr lang="ja-JP" sz="1200" kern="100">
                        <a:effectLst/>
                      </a:endParaRPr>
                    </a:p>
                    <a:p>
                      <a:pPr algn="ctr">
                        <a:spcAft>
                          <a:spcPts val="0"/>
                        </a:spcAft>
                      </a:pPr>
                      <a:r>
                        <a:rPr lang="en-US" sz="1050" kern="100">
                          <a:effectLst/>
                        </a:rPr>
                        <a:t>900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a:effectLst/>
                        </a:rPr>
                        <a:t>一般・特定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640622250"/>
                  </a:ext>
                </a:extLst>
              </a:tr>
              <a:tr h="0">
                <a:tc>
                  <a:txBody>
                    <a:bodyPr/>
                    <a:lstStyle/>
                    <a:p>
                      <a:pPr algn="just">
                        <a:spcAft>
                          <a:spcPts val="0"/>
                        </a:spcAft>
                      </a:pPr>
                      <a:r>
                        <a:rPr lang="en-US" sz="1050" kern="100" dirty="0">
                          <a:effectLst/>
                        </a:rPr>
                        <a:t>1</a:t>
                      </a:r>
                      <a:r>
                        <a:rPr lang="ja-JP" sz="1050" kern="100" dirty="0">
                          <a:effectLst/>
                        </a:rPr>
                        <a:t>億円以上</a:t>
                      </a:r>
                      <a:endParaRPr lang="ja-JP" sz="1200" kern="100" dirty="0">
                        <a:effectLst/>
                      </a:endParaRPr>
                    </a:p>
                    <a:p>
                      <a:pPr indent="133350"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50" kern="100">
                          <a:effectLst/>
                        </a:rPr>
                        <a:t>都内本店・多摩地域支店・営業所</a:t>
                      </a:r>
                      <a:endParaRPr lang="ja-JP" sz="1200" kern="100">
                        <a:effectLst/>
                      </a:endParaRPr>
                    </a:p>
                    <a:p>
                      <a:pPr algn="ctr">
                        <a:spcAft>
                          <a:spcPts val="0"/>
                        </a:spcAft>
                      </a:pPr>
                      <a:r>
                        <a:rPr lang="en-US" sz="1050" kern="100">
                          <a:effectLst/>
                        </a:rPr>
                        <a:t>900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2">
                  <a:txBody>
                    <a:bodyPr/>
                    <a:lstStyle/>
                    <a:p>
                      <a:pPr algn="ctr">
                        <a:spcAft>
                          <a:spcPts val="0"/>
                        </a:spcAft>
                      </a:pPr>
                      <a:r>
                        <a:rPr lang="ja-JP" sz="1050" kern="100">
                          <a:effectLst/>
                        </a:rPr>
                        <a:t>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13991149"/>
                  </a:ext>
                </a:extLst>
              </a:tr>
              <a:tr h="0">
                <a:tc>
                  <a:txBody>
                    <a:bodyPr/>
                    <a:lstStyle/>
                    <a:p>
                      <a:pPr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50" kern="100" dirty="0">
                          <a:effectLst/>
                        </a:rPr>
                        <a:t>都内本店・支店・営業所</a:t>
                      </a:r>
                      <a:endParaRPr lang="ja-JP" sz="1200" kern="100" dirty="0">
                        <a:effectLst/>
                      </a:endParaRPr>
                    </a:p>
                    <a:p>
                      <a:pPr algn="ctr">
                        <a:spcAft>
                          <a:spcPts val="0"/>
                        </a:spcAft>
                      </a:pPr>
                      <a:r>
                        <a:rPr lang="en-US" sz="1050" kern="100" dirty="0">
                          <a:effectLst/>
                        </a:rPr>
                        <a:t>900</a:t>
                      </a:r>
                      <a:r>
                        <a:rPr lang="ja-JP" sz="1050" kern="100" dirty="0">
                          <a:effectLst/>
                        </a:rPr>
                        <a:t>点以上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2341307636"/>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5359417"/>
              </p:ext>
            </p:extLst>
          </p:nvPr>
        </p:nvGraphicFramePr>
        <p:xfrm>
          <a:off x="3128603" y="4293897"/>
          <a:ext cx="7145516" cy="1280160"/>
        </p:xfrm>
        <a:graphic>
          <a:graphicData uri="http://schemas.openxmlformats.org/drawingml/2006/table">
            <a:tbl>
              <a:tblPr firstRow="1" firstCol="1" bandRow="1">
                <a:tableStyleId>{5C22544A-7EE6-4342-B048-85BDC9FD1C3A}</a:tableStyleId>
              </a:tblPr>
              <a:tblGrid>
                <a:gridCol w="1411226">
                  <a:extLst>
                    <a:ext uri="{9D8B030D-6E8A-4147-A177-3AD203B41FA5}">
                      <a16:colId xmlns:a16="http://schemas.microsoft.com/office/drawing/2014/main" val="2787755408"/>
                    </a:ext>
                  </a:extLst>
                </a:gridCol>
                <a:gridCol w="771976">
                  <a:extLst>
                    <a:ext uri="{9D8B030D-6E8A-4147-A177-3AD203B41FA5}">
                      <a16:colId xmlns:a16="http://schemas.microsoft.com/office/drawing/2014/main" val="2708576558"/>
                    </a:ext>
                  </a:extLst>
                </a:gridCol>
                <a:gridCol w="1526877">
                  <a:extLst>
                    <a:ext uri="{9D8B030D-6E8A-4147-A177-3AD203B41FA5}">
                      <a16:colId xmlns:a16="http://schemas.microsoft.com/office/drawing/2014/main" val="256998545"/>
                    </a:ext>
                  </a:extLst>
                </a:gridCol>
                <a:gridCol w="1815921">
                  <a:extLst>
                    <a:ext uri="{9D8B030D-6E8A-4147-A177-3AD203B41FA5}">
                      <a16:colId xmlns:a16="http://schemas.microsoft.com/office/drawing/2014/main" val="895660673"/>
                    </a:ext>
                  </a:extLst>
                </a:gridCol>
                <a:gridCol w="1619516">
                  <a:extLst>
                    <a:ext uri="{9D8B030D-6E8A-4147-A177-3AD203B41FA5}">
                      <a16:colId xmlns:a16="http://schemas.microsoft.com/office/drawing/2014/main" val="1302400258"/>
                    </a:ext>
                  </a:extLst>
                </a:gridCol>
              </a:tblGrid>
              <a:tr h="0">
                <a:tc rowSpan="2">
                  <a:txBody>
                    <a:bodyPr/>
                    <a:lstStyle/>
                    <a:p>
                      <a:pPr algn="ctr">
                        <a:spcAft>
                          <a:spcPts val="0"/>
                        </a:spcAft>
                      </a:pPr>
                      <a:r>
                        <a:rPr lang="ja-JP" sz="1050" kern="100" dirty="0">
                          <a:effectLst/>
                        </a:rPr>
                        <a:t>設計価格</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gridSpan="3">
                  <a:txBody>
                    <a:bodyPr/>
                    <a:lstStyle/>
                    <a:p>
                      <a:pPr algn="ctr">
                        <a:spcAft>
                          <a:spcPts val="0"/>
                        </a:spcAft>
                      </a:pPr>
                      <a:r>
                        <a:rPr lang="ja-JP" sz="1050" kern="100" dirty="0">
                          <a:effectLst/>
                        </a:rPr>
                        <a:t>地域区分及び経営事項審査の総合評定値</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sz="1050" kern="100" dirty="0">
                          <a:effectLst/>
                        </a:rPr>
                        <a:t>対象の建設業の許可区分</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extLst>
                  <a:ext uri="{0D108BD9-81ED-4DB2-BD59-A6C34878D82A}">
                    <a16:rowId xmlns:a16="http://schemas.microsoft.com/office/drawing/2014/main" val="4281967740"/>
                  </a:ext>
                </a:extLst>
              </a:tr>
              <a:tr h="0">
                <a:tc vMerge="1">
                  <a:txBody>
                    <a:bodyPr/>
                    <a:lstStyle/>
                    <a:p>
                      <a:endParaRPr kumimoji="1" lang="ja-JP" altLang="en-US"/>
                    </a:p>
                  </a:txBody>
                  <a:tcPr/>
                </a:tc>
                <a:tc>
                  <a:txBody>
                    <a:bodyPr/>
                    <a:lstStyle/>
                    <a:p>
                      <a:pPr algn="ctr">
                        <a:spcAft>
                          <a:spcPts val="0"/>
                        </a:spcAft>
                      </a:pPr>
                      <a:r>
                        <a:rPr lang="ja-JP" sz="1050" kern="100">
                          <a:effectLst/>
                        </a:rPr>
                        <a:t>市内本店</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市内支店・</a:t>
                      </a:r>
                      <a:endParaRPr lang="ja-JP" sz="1200" kern="100">
                        <a:effectLst/>
                      </a:endParaRPr>
                    </a:p>
                    <a:p>
                      <a:pPr algn="ctr">
                        <a:spcAft>
                          <a:spcPts val="0"/>
                        </a:spcAft>
                      </a:pPr>
                      <a:r>
                        <a:rPr lang="ja-JP" sz="1050" kern="100">
                          <a:effectLst/>
                        </a:rPr>
                        <a:t>営業所</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市外</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488673603"/>
                  </a:ext>
                </a:extLst>
              </a:tr>
              <a:tr h="0">
                <a:tc>
                  <a:txBody>
                    <a:bodyPr/>
                    <a:lstStyle/>
                    <a:p>
                      <a:pPr algn="just">
                        <a:spcAft>
                          <a:spcPts val="0"/>
                        </a:spcAft>
                      </a:pPr>
                      <a:r>
                        <a:rPr lang="en-US" sz="1050" kern="100" dirty="0">
                          <a:effectLst/>
                        </a:rPr>
                        <a:t>5,000</a:t>
                      </a:r>
                      <a:r>
                        <a:rPr lang="ja-JP" sz="1050" kern="100" dirty="0">
                          <a:effectLst/>
                        </a:rPr>
                        <a:t>万円以上</a:t>
                      </a:r>
                      <a:endParaRPr lang="ja-JP" sz="1200" kern="100" dirty="0">
                        <a:effectLst/>
                      </a:endParaRPr>
                    </a:p>
                    <a:p>
                      <a:pPr indent="666750" algn="just">
                        <a:spcAft>
                          <a:spcPts val="0"/>
                        </a:spcAft>
                      </a:pPr>
                      <a:r>
                        <a:rPr lang="en-US" sz="1050" kern="100" dirty="0">
                          <a:effectLst/>
                        </a:rPr>
                        <a:t>1</a:t>
                      </a:r>
                      <a:r>
                        <a:rPr lang="ja-JP" sz="1050" kern="100" dirty="0">
                          <a:effectLst/>
                        </a:rPr>
                        <a:t>億円未満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rowSpan="3">
                  <a:txBody>
                    <a:bodyPr/>
                    <a:lstStyle/>
                    <a:p>
                      <a:pPr algn="ctr">
                        <a:spcAft>
                          <a:spcPts val="0"/>
                        </a:spcAft>
                      </a:pPr>
                      <a:r>
                        <a:rPr lang="en-US" sz="1050" kern="100">
                          <a:effectLst/>
                        </a:rPr>
                        <a:t>700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3">
                  <a:txBody>
                    <a:bodyPr/>
                    <a:lstStyle/>
                    <a:p>
                      <a:pPr algn="ctr">
                        <a:spcAft>
                          <a:spcPts val="0"/>
                        </a:spcAft>
                      </a:pPr>
                      <a:r>
                        <a:rPr lang="en-US" sz="1050" kern="100">
                          <a:effectLst/>
                        </a:rPr>
                        <a:t>800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a:effectLst/>
                        </a:rPr>
                        <a:t>都内本店・支店・営業所</a:t>
                      </a:r>
                      <a:endParaRPr lang="ja-JP" sz="1200" kern="100">
                        <a:effectLst/>
                      </a:endParaRPr>
                    </a:p>
                    <a:p>
                      <a:pPr algn="ctr">
                        <a:spcAft>
                          <a:spcPts val="0"/>
                        </a:spcAft>
                      </a:pPr>
                      <a:r>
                        <a:rPr lang="en-US" sz="1050" kern="100">
                          <a:effectLst/>
                        </a:rPr>
                        <a:t>800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a:effectLst/>
                        </a:rPr>
                        <a:t>一般・特定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628378436"/>
                  </a:ext>
                </a:extLst>
              </a:tr>
              <a:tr h="0">
                <a:tc>
                  <a:txBody>
                    <a:bodyPr/>
                    <a:lstStyle/>
                    <a:p>
                      <a:pPr algn="just">
                        <a:spcAft>
                          <a:spcPts val="0"/>
                        </a:spcAft>
                      </a:pPr>
                      <a:r>
                        <a:rPr lang="en-US" sz="1050" kern="100" dirty="0">
                          <a:effectLst/>
                        </a:rPr>
                        <a:t>1</a:t>
                      </a:r>
                      <a:r>
                        <a:rPr lang="ja-JP" sz="1050" kern="100" dirty="0">
                          <a:effectLst/>
                        </a:rPr>
                        <a:t>億円以上</a:t>
                      </a:r>
                      <a:endParaRPr lang="ja-JP" sz="1200" kern="100" dirty="0">
                        <a:effectLst/>
                      </a:endParaRPr>
                    </a:p>
                    <a:p>
                      <a:pPr indent="133350"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rowSpan="2">
                  <a:txBody>
                    <a:bodyPr/>
                    <a:lstStyle/>
                    <a:p>
                      <a:pPr algn="ctr">
                        <a:spcAft>
                          <a:spcPts val="0"/>
                        </a:spcAft>
                      </a:pPr>
                      <a:r>
                        <a:rPr lang="ja-JP" sz="1050" kern="100">
                          <a:effectLst/>
                        </a:rPr>
                        <a:t>地域要件なし</a:t>
                      </a:r>
                      <a:endParaRPr lang="ja-JP" sz="1200" kern="100">
                        <a:effectLst/>
                      </a:endParaRPr>
                    </a:p>
                    <a:p>
                      <a:pPr algn="ctr">
                        <a:spcAft>
                          <a:spcPts val="0"/>
                        </a:spcAft>
                      </a:pPr>
                      <a:r>
                        <a:rPr lang="en-US" sz="1050" kern="100">
                          <a:effectLst/>
                        </a:rPr>
                        <a:t>900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2">
                  <a:txBody>
                    <a:bodyPr/>
                    <a:lstStyle/>
                    <a:p>
                      <a:pPr algn="ctr">
                        <a:spcAft>
                          <a:spcPts val="0"/>
                        </a:spcAft>
                      </a:pPr>
                      <a:r>
                        <a:rPr lang="ja-JP" sz="1050" kern="100">
                          <a:effectLst/>
                        </a:rPr>
                        <a:t>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09920709"/>
                  </a:ext>
                </a:extLst>
              </a:tr>
              <a:tr h="0">
                <a:tc>
                  <a:txBody>
                    <a:bodyPr/>
                    <a:lstStyle/>
                    <a:p>
                      <a:pPr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269115223"/>
                  </a:ext>
                </a:extLst>
              </a:tr>
            </a:tbl>
          </a:graphicData>
        </a:graphic>
      </p:graphicFrame>
      <p:sp>
        <p:nvSpPr>
          <p:cNvPr id="6" name="スライド番号プレースホルダー 5"/>
          <p:cNvSpPr>
            <a:spLocks noGrp="1"/>
          </p:cNvSpPr>
          <p:nvPr>
            <p:ph type="sldNum" sz="quarter" idx="12"/>
          </p:nvPr>
        </p:nvSpPr>
        <p:spPr/>
        <p:txBody>
          <a:bodyPr/>
          <a:lstStyle/>
          <a:p>
            <a:fld id="{2BD14A09-4A85-43F6-B965-0330E39F61FC}" type="slidenum">
              <a:rPr kumimoji="1" lang="ja-JP" altLang="en-US" smtClean="0"/>
              <a:pPr/>
              <a:t>12</a:t>
            </a:fld>
            <a:endParaRPr kumimoji="1" lang="ja-JP" altLang="en-US"/>
          </a:p>
        </p:txBody>
      </p:sp>
    </p:spTree>
    <p:extLst>
      <p:ext uri="{BB962C8B-B14F-4D97-AF65-F5344CB8AC3E}">
        <p14:creationId xmlns:p14="http://schemas.microsoft.com/office/powerpoint/2010/main" val="6555297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1617" y="908612"/>
            <a:ext cx="10058400" cy="1450757"/>
          </a:xfrm>
        </p:spPr>
        <p:txBody>
          <a:bodyPr>
            <a:normAutofit fontScale="90000"/>
          </a:bodyPr>
          <a:lstStyle/>
          <a:p>
            <a:r>
              <a:rPr lang="ja-JP" altLang="en-US" sz="2400" dirty="0" smtClean="0">
                <a:solidFill>
                  <a:srgbClr val="0070C0"/>
                </a:solidFill>
              </a:rPr>
              <a:t>　</a:t>
            </a:r>
            <a:r>
              <a:rPr lang="ja-JP" altLang="en-US" sz="2700" b="1" dirty="0" smtClean="0">
                <a:solidFill>
                  <a:srgbClr val="0070C0"/>
                </a:solidFill>
              </a:rPr>
              <a:t>１</a:t>
            </a:r>
            <a:r>
              <a:rPr lang="ja-JP" altLang="en-US" sz="2700" b="1" dirty="0">
                <a:solidFill>
                  <a:srgbClr val="0070C0"/>
                </a:solidFill>
              </a:rPr>
              <a:t>　入札方法の見直し</a:t>
            </a:r>
            <a:r>
              <a:rPr lang="en-US" altLang="ja-JP" sz="2700" dirty="0"/>
              <a:t/>
            </a:r>
            <a:br>
              <a:rPr lang="en-US" altLang="ja-JP" sz="2700" dirty="0"/>
            </a:br>
            <a:r>
              <a:rPr lang="ja-JP" altLang="en-US" sz="2700" dirty="0"/>
              <a:t>　</a:t>
            </a:r>
            <a:r>
              <a:rPr lang="ja-JP" altLang="en-US" sz="3200" b="1" dirty="0"/>
              <a:t> ・予定価格等を不正に入手しようとする働きかけを防止する</a:t>
            </a:r>
            <a:r>
              <a:rPr lang="ja-JP" altLang="en-US" sz="3200" b="1" dirty="0" smtClean="0"/>
              <a:t>入　　</a:t>
            </a:r>
            <a:r>
              <a:rPr lang="en-US" altLang="ja-JP" sz="3200" b="1" dirty="0" smtClean="0"/>
              <a:t/>
            </a:r>
            <a:br>
              <a:rPr lang="en-US" altLang="ja-JP" sz="3200" b="1" dirty="0" smtClean="0"/>
            </a:br>
            <a:r>
              <a:rPr lang="ja-JP" altLang="en-US" sz="3200" b="1" dirty="0" smtClean="0"/>
              <a:t>　　札</a:t>
            </a:r>
            <a:r>
              <a:rPr lang="ja-JP" altLang="en-US" sz="3200" b="1" dirty="0"/>
              <a:t>方法を検討すること</a:t>
            </a:r>
            <a:r>
              <a:rPr lang="en-US" altLang="ja-JP" b="1" dirty="0"/>
              <a:t/>
            </a:r>
            <a:br>
              <a:rPr lang="en-US" altLang="ja-JP" b="1" dirty="0"/>
            </a:br>
            <a:endParaRPr kumimoji="1" lang="ja-JP" altLang="en-US" dirty="0"/>
          </a:p>
        </p:txBody>
      </p:sp>
      <p:sp>
        <p:nvSpPr>
          <p:cNvPr id="3" name="コンテンツ プレースホルダー 2"/>
          <p:cNvSpPr>
            <a:spLocks noGrp="1"/>
          </p:cNvSpPr>
          <p:nvPr>
            <p:ph idx="1"/>
          </p:nvPr>
        </p:nvSpPr>
        <p:spPr>
          <a:xfrm>
            <a:off x="1097280" y="2023158"/>
            <a:ext cx="10058400" cy="4023360"/>
          </a:xfrm>
        </p:spPr>
        <p:txBody>
          <a:bodyPr>
            <a:normAutofit/>
          </a:bodyPr>
          <a:lstStyle/>
          <a:p>
            <a:r>
              <a:rPr lang="ja-JP" altLang="en-US" sz="2400" b="1" dirty="0">
                <a:ln>
                  <a:solidFill>
                    <a:schemeClr val="accent5"/>
                  </a:solidFill>
                </a:ln>
                <a:solidFill>
                  <a:srgbClr val="006600"/>
                </a:solidFill>
              </a:rPr>
              <a:t>改正内容</a:t>
            </a:r>
          </a:p>
          <a:p>
            <a:r>
              <a:rPr lang="ja-JP" altLang="en-US" sz="2400" b="1" dirty="0" smtClean="0"/>
              <a:t>予定価格５００万円以上の工事の競争入札について</a:t>
            </a:r>
            <a:endParaRPr lang="en-US" altLang="ja-JP" sz="2400" b="1" dirty="0" smtClean="0"/>
          </a:p>
          <a:p>
            <a:endParaRPr lang="en-US" altLang="ja-JP" sz="2400" b="1" dirty="0"/>
          </a:p>
          <a:p>
            <a:pPr marL="0" indent="0">
              <a:buNone/>
            </a:pPr>
            <a:r>
              <a:rPr lang="ja-JP" altLang="en-US" sz="4000" b="1" dirty="0" smtClean="0"/>
              <a:t>・予定価格を事前に公表します。</a:t>
            </a:r>
            <a:endParaRPr lang="en-US" altLang="ja-JP" sz="3200" b="1" dirty="0"/>
          </a:p>
          <a:p>
            <a:pPr marL="0" indent="0">
              <a:buNone/>
            </a:pPr>
            <a:r>
              <a:rPr lang="ja-JP" altLang="en-US" sz="4000" b="1" dirty="0" smtClean="0"/>
              <a:t>・総合評価方式（市町村簡易型）を導入します。</a:t>
            </a:r>
            <a:endParaRPr lang="en-US" altLang="ja-JP" sz="4000" b="1" dirty="0" smtClean="0"/>
          </a:p>
        </p:txBody>
      </p:sp>
      <p:sp>
        <p:nvSpPr>
          <p:cNvPr id="5" name="スライド番号プレースホルダー 4"/>
          <p:cNvSpPr>
            <a:spLocks noGrp="1"/>
          </p:cNvSpPr>
          <p:nvPr>
            <p:ph type="sldNum" sz="quarter" idx="12"/>
          </p:nvPr>
        </p:nvSpPr>
        <p:spPr/>
        <p:txBody>
          <a:bodyPr/>
          <a:lstStyle/>
          <a:p>
            <a:fld id="{2BD14A09-4A85-43F6-B965-0330E39F61FC}" type="slidenum">
              <a:rPr kumimoji="1" lang="ja-JP" altLang="en-US" smtClean="0"/>
              <a:pPr/>
              <a:t>13</a:t>
            </a:fld>
            <a:endParaRPr kumimoji="1" lang="ja-JP" altLang="en-US"/>
          </a:p>
        </p:txBody>
      </p:sp>
    </p:spTree>
    <p:extLst>
      <p:ext uri="{BB962C8B-B14F-4D97-AF65-F5344CB8AC3E}">
        <p14:creationId xmlns:p14="http://schemas.microsoft.com/office/powerpoint/2010/main" val="2768578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16184"/>
            <a:ext cx="10058400" cy="1450757"/>
          </a:xfrm>
        </p:spPr>
        <p:txBody>
          <a:bodyPr>
            <a:normAutofit/>
          </a:bodyPr>
          <a:lstStyle/>
          <a:p>
            <a:r>
              <a:rPr lang="ja-JP" altLang="en-US" sz="2400" b="1" dirty="0" smtClean="0">
                <a:solidFill>
                  <a:srgbClr val="FF3300"/>
                </a:solidFill>
              </a:rPr>
              <a:t>予定価格の事前公表</a:t>
            </a:r>
            <a:r>
              <a:rPr lang="en-US" altLang="ja-JP" b="1" dirty="0"/>
              <a:t/>
            </a:r>
            <a:br>
              <a:rPr lang="en-US" altLang="ja-JP" b="1" dirty="0"/>
            </a:br>
            <a:r>
              <a:rPr lang="ja-JP" altLang="en-US" sz="4000" b="1" dirty="0" smtClean="0"/>
              <a:t>概要</a:t>
            </a:r>
            <a:endParaRPr kumimoji="1" lang="ja-JP" altLang="en-US" sz="4000" dirty="0"/>
          </a:p>
        </p:txBody>
      </p:sp>
      <p:sp>
        <p:nvSpPr>
          <p:cNvPr id="3" name="コンテンツ プレースホルダー 2"/>
          <p:cNvSpPr>
            <a:spLocks noGrp="1"/>
          </p:cNvSpPr>
          <p:nvPr>
            <p:ph idx="1"/>
          </p:nvPr>
        </p:nvSpPr>
        <p:spPr>
          <a:xfrm>
            <a:off x="1097280" y="1649671"/>
            <a:ext cx="10058400" cy="4023360"/>
          </a:xfrm>
        </p:spPr>
        <p:txBody>
          <a:bodyPr>
            <a:normAutofit/>
          </a:bodyPr>
          <a:lstStyle/>
          <a:p>
            <a:pPr marL="0" indent="0">
              <a:buNone/>
            </a:pPr>
            <a:endParaRPr lang="en-US" altLang="ja-JP" sz="2800" b="1" dirty="0" smtClean="0"/>
          </a:p>
          <a:p>
            <a:r>
              <a:rPr lang="ja-JP" altLang="en-US" sz="2800" b="1" dirty="0" smtClean="0"/>
              <a:t>・予定価格５００万円以上の工事の競争入札において、入札公告に予定価格（税抜）を記載します。</a:t>
            </a:r>
            <a:endParaRPr lang="en-US" altLang="ja-JP" sz="2800" b="1" dirty="0" smtClean="0"/>
          </a:p>
          <a:p>
            <a:r>
              <a:rPr lang="ja-JP" altLang="en-US" sz="2800" b="1" dirty="0"/>
              <a:t>・低入札価格調査制度の調査基準価格等は事前公</a:t>
            </a:r>
            <a:r>
              <a:rPr lang="ja-JP" altLang="en-US" sz="2800" b="1" dirty="0" smtClean="0"/>
              <a:t>表しません。</a:t>
            </a:r>
            <a:endParaRPr lang="en-US" altLang="ja-JP" sz="2800" b="1" dirty="0" smtClean="0"/>
          </a:p>
          <a:p>
            <a:r>
              <a:rPr lang="ja-JP" altLang="en-US" sz="2800" b="1" dirty="0" smtClean="0"/>
              <a:t>・発注図書の設計内訳書は、従来通り金抜きのものを使用します</a:t>
            </a:r>
            <a:endParaRPr lang="en-US" altLang="ja-JP" sz="2800" b="1" dirty="0" smtClean="0"/>
          </a:p>
          <a:p>
            <a:r>
              <a:rPr lang="ja-JP" altLang="en-US" sz="2800" b="1" dirty="0" smtClean="0"/>
              <a:t>・事前公表を行う案件は、再度入札を行いません。</a:t>
            </a:r>
            <a:endParaRPr lang="en-US" altLang="ja-JP" sz="2800" b="1" dirty="0" smtClean="0"/>
          </a:p>
          <a:p>
            <a:r>
              <a:rPr lang="ja-JP" altLang="en-US" sz="2800" b="1" dirty="0" smtClean="0"/>
              <a:t>　（１回目の入札で落札者がなかった場合は、入札不調となります）</a:t>
            </a:r>
            <a:endParaRPr lang="en-US" altLang="ja-JP" sz="2800" b="1" dirty="0" smtClean="0"/>
          </a:p>
          <a:p>
            <a:pPr marL="0" indent="0">
              <a:buNone/>
            </a:pPr>
            <a:endParaRPr lang="en-US" altLang="ja-JP" sz="3200" b="1" dirty="0"/>
          </a:p>
          <a:p>
            <a:pPr marL="0" indent="0">
              <a:buNone/>
            </a:pPr>
            <a:endParaRPr lang="en-US" altLang="ja-JP" sz="4000" b="1" dirty="0" smtClean="0"/>
          </a:p>
        </p:txBody>
      </p:sp>
      <p:sp>
        <p:nvSpPr>
          <p:cNvPr id="5" name="スライド番号プレースホルダー 4"/>
          <p:cNvSpPr>
            <a:spLocks noGrp="1"/>
          </p:cNvSpPr>
          <p:nvPr>
            <p:ph type="sldNum" sz="quarter" idx="12"/>
          </p:nvPr>
        </p:nvSpPr>
        <p:spPr/>
        <p:txBody>
          <a:bodyPr/>
          <a:lstStyle/>
          <a:p>
            <a:fld id="{2BD14A09-4A85-43F6-B965-0330E39F61FC}" type="slidenum">
              <a:rPr kumimoji="1" lang="ja-JP" altLang="en-US" smtClean="0"/>
              <a:pPr/>
              <a:t>14</a:t>
            </a:fld>
            <a:endParaRPr kumimoji="1" lang="ja-JP" altLang="en-US"/>
          </a:p>
        </p:txBody>
      </p:sp>
    </p:spTree>
    <p:extLst>
      <p:ext uri="{BB962C8B-B14F-4D97-AF65-F5344CB8AC3E}">
        <p14:creationId xmlns:p14="http://schemas.microsoft.com/office/powerpoint/2010/main" val="7216145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03305"/>
            <a:ext cx="10058400" cy="1450757"/>
          </a:xfrm>
        </p:spPr>
        <p:txBody>
          <a:bodyPr>
            <a:normAutofit/>
          </a:bodyPr>
          <a:lstStyle/>
          <a:p>
            <a:r>
              <a:rPr lang="ja-JP" altLang="en-US" sz="2400" b="1" dirty="0" smtClean="0">
                <a:solidFill>
                  <a:srgbClr val="FF3300"/>
                </a:solidFill>
              </a:rPr>
              <a:t>総合評価方式</a:t>
            </a:r>
            <a:r>
              <a:rPr lang="en-US" altLang="ja-JP" sz="2800" dirty="0" smtClean="0">
                <a:solidFill>
                  <a:srgbClr val="FF3300"/>
                </a:solidFill>
              </a:rPr>
              <a:t/>
            </a:r>
            <a:br>
              <a:rPr lang="en-US" altLang="ja-JP" sz="2800" dirty="0" smtClean="0">
                <a:solidFill>
                  <a:srgbClr val="FF3300"/>
                </a:solidFill>
              </a:rPr>
            </a:br>
            <a:r>
              <a:rPr lang="ja-JP" altLang="en-US" sz="4000" b="1" dirty="0"/>
              <a:t>概要</a:t>
            </a:r>
            <a:endParaRPr kumimoji="1" lang="ja-JP" altLang="en-US" sz="4000" dirty="0"/>
          </a:p>
        </p:txBody>
      </p:sp>
      <p:sp>
        <p:nvSpPr>
          <p:cNvPr id="3" name="コンテンツ プレースホルダー 2"/>
          <p:cNvSpPr>
            <a:spLocks noGrp="1"/>
          </p:cNvSpPr>
          <p:nvPr>
            <p:ph idx="1"/>
          </p:nvPr>
        </p:nvSpPr>
        <p:spPr>
          <a:xfrm>
            <a:off x="1097280" y="1754062"/>
            <a:ext cx="10058400" cy="4023360"/>
          </a:xfrm>
        </p:spPr>
        <p:txBody>
          <a:bodyPr>
            <a:normAutofit/>
          </a:bodyPr>
          <a:lstStyle/>
          <a:p>
            <a:endParaRPr kumimoji="1" lang="en-US" altLang="ja-JP" b="1" dirty="0" smtClean="0">
              <a:solidFill>
                <a:srgbClr val="006600"/>
              </a:solidFill>
            </a:endParaRPr>
          </a:p>
          <a:p>
            <a:r>
              <a:rPr lang="ja-JP" altLang="en-US" sz="2800" b="1" dirty="0" smtClean="0"/>
              <a:t>・予定価格５００万円以上の工事の競争入札に</a:t>
            </a:r>
            <a:r>
              <a:rPr lang="ja-JP" altLang="en-US" sz="2800" b="1" dirty="0"/>
              <a:t>お</a:t>
            </a:r>
            <a:r>
              <a:rPr lang="ja-JP" altLang="en-US" sz="2800" b="1" dirty="0" smtClean="0"/>
              <a:t>いて、原則として全件で総合評価方式（市町村簡易型）を採用します。</a:t>
            </a:r>
            <a:endParaRPr lang="en-US" altLang="ja-JP" sz="2800" b="1" dirty="0" smtClean="0"/>
          </a:p>
          <a:p>
            <a:r>
              <a:rPr lang="ja-JP" altLang="en-US" sz="2800" b="1" dirty="0" smtClean="0"/>
              <a:t>・最低制限価格は設定しません。</a:t>
            </a:r>
            <a:endParaRPr lang="en-US" altLang="ja-JP" sz="2800" b="1" dirty="0" smtClean="0"/>
          </a:p>
          <a:p>
            <a:r>
              <a:rPr lang="ja-JP" altLang="en-US" sz="2800" b="1" dirty="0" smtClean="0"/>
              <a:t>・全件を低入札価格調査の対象とし、調査基準価格・失格基準を設定します。</a:t>
            </a:r>
            <a:endParaRPr lang="en-US" altLang="ja-JP" sz="2800" b="1" dirty="0" smtClean="0"/>
          </a:p>
          <a:p>
            <a:r>
              <a:rPr lang="ja-JP" altLang="en-US" sz="2800" b="1" dirty="0" smtClean="0"/>
              <a:t>・案件ごとに総合評価方式技術評価点申出書と必要書類の提出をお願いします。</a:t>
            </a:r>
            <a:endParaRPr lang="en-US" altLang="ja-JP" sz="3200" b="1" dirty="0"/>
          </a:p>
        </p:txBody>
      </p:sp>
      <p:sp>
        <p:nvSpPr>
          <p:cNvPr id="5" name="スライド番号プレースホルダー 4"/>
          <p:cNvSpPr>
            <a:spLocks noGrp="1"/>
          </p:cNvSpPr>
          <p:nvPr>
            <p:ph type="sldNum" sz="quarter" idx="12"/>
          </p:nvPr>
        </p:nvSpPr>
        <p:spPr/>
        <p:txBody>
          <a:bodyPr/>
          <a:lstStyle/>
          <a:p>
            <a:fld id="{2BD14A09-4A85-43F6-B965-0330E39F61FC}" type="slidenum">
              <a:rPr kumimoji="1" lang="ja-JP" altLang="en-US" smtClean="0"/>
              <a:pPr/>
              <a:t>15</a:t>
            </a:fld>
            <a:endParaRPr kumimoji="1" lang="ja-JP" altLang="en-US"/>
          </a:p>
        </p:txBody>
      </p:sp>
    </p:spTree>
    <p:extLst>
      <p:ext uri="{BB962C8B-B14F-4D97-AF65-F5344CB8AC3E}">
        <p14:creationId xmlns:p14="http://schemas.microsoft.com/office/powerpoint/2010/main" val="7397628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03305"/>
            <a:ext cx="10058400" cy="1450757"/>
          </a:xfrm>
        </p:spPr>
        <p:txBody>
          <a:bodyPr>
            <a:normAutofit/>
          </a:bodyPr>
          <a:lstStyle/>
          <a:p>
            <a:r>
              <a:rPr lang="ja-JP" altLang="en-US" sz="2400" b="1" dirty="0" smtClean="0">
                <a:solidFill>
                  <a:srgbClr val="FF3300"/>
                </a:solidFill>
              </a:rPr>
              <a:t>総合評価方式</a:t>
            </a:r>
            <a:r>
              <a:rPr lang="en-US" altLang="ja-JP" sz="2800" dirty="0" smtClean="0">
                <a:solidFill>
                  <a:srgbClr val="FF3300"/>
                </a:solidFill>
              </a:rPr>
              <a:t/>
            </a:r>
            <a:br>
              <a:rPr lang="en-US" altLang="ja-JP" sz="2800" dirty="0" smtClean="0">
                <a:solidFill>
                  <a:srgbClr val="FF3300"/>
                </a:solidFill>
              </a:rPr>
            </a:br>
            <a:r>
              <a:rPr lang="ja-JP" altLang="en-US" sz="4000" b="1" dirty="0" smtClean="0"/>
              <a:t>評価値の算出方法</a:t>
            </a:r>
            <a:endParaRPr kumimoji="1" lang="ja-JP" altLang="en-US" sz="4000" dirty="0"/>
          </a:p>
        </p:txBody>
      </p:sp>
      <p:sp>
        <p:nvSpPr>
          <p:cNvPr id="3" name="コンテンツ プレースホルダー 2"/>
          <p:cNvSpPr>
            <a:spLocks noGrp="1"/>
          </p:cNvSpPr>
          <p:nvPr>
            <p:ph idx="1"/>
          </p:nvPr>
        </p:nvSpPr>
        <p:spPr>
          <a:xfrm>
            <a:off x="1097280" y="3003313"/>
            <a:ext cx="10058400" cy="4023360"/>
          </a:xfrm>
        </p:spPr>
        <p:txBody>
          <a:bodyPr>
            <a:normAutofit/>
          </a:bodyPr>
          <a:lstStyle/>
          <a:p>
            <a:endParaRPr kumimoji="1" lang="en-US" altLang="ja-JP" b="1" dirty="0" smtClean="0">
              <a:solidFill>
                <a:srgbClr val="006600"/>
              </a:solidFill>
            </a:endParaRPr>
          </a:p>
          <a:p>
            <a:r>
              <a:rPr lang="ja-JP" altLang="en-US" sz="4800" b="1" dirty="0" smtClean="0"/>
              <a:t>評価値＝価格評価点＋技術評価点</a:t>
            </a:r>
            <a:endParaRPr lang="en-US" altLang="ja-JP" sz="4800" b="1" dirty="0" smtClean="0"/>
          </a:p>
        </p:txBody>
      </p:sp>
      <p:sp>
        <p:nvSpPr>
          <p:cNvPr id="5" name="スライド番号プレースホルダー 4"/>
          <p:cNvSpPr>
            <a:spLocks noGrp="1"/>
          </p:cNvSpPr>
          <p:nvPr>
            <p:ph type="sldNum" sz="quarter" idx="12"/>
          </p:nvPr>
        </p:nvSpPr>
        <p:spPr/>
        <p:txBody>
          <a:bodyPr/>
          <a:lstStyle/>
          <a:p>
            <a:fld id="{2BD14A09-4A85-43F6-B965-0330E39F61FC}" type="slidenum">
              <a:rPr kumimoji="1" lang="ja-JP" altLang="en-US" smtClean="0"/>
              <a:pPr/>
              <a:t>16</a:t>
            </a:fld>
            <a:endParaRPr kumimoji="1" lang="ja-JP" altLang="en-US"/>
          </a:p>
        </p:txBody>
      </p:sp>
    </p:spTree>
    <p:extLst>
      <p:ext uri="{BB962C8B-B14F-4D97-AF65-F5344CB8AC3E}">
        <p14:creationId xmlns:p14="http://schemas.microsoft.com/office/powerpoint/2010/main" val="406039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03305"/>
            <a:ext cx="10058400" cy="1450757"/>
          </a:xfrm>
        </p:spPr>
        <p:txBody>
          <a:bodyPr>
            <a:normAutofit/>
          </a:bodyPr>
          <a:lstStyle/>
          <a:p>
            <a:r>
              <a:rPr lang="ja-JP" altLang="en-US" sz="2400" b="1" dirty="0" smtClean="0">
                <a:solidFill>
                  <a:srgbClr val="FF3300"/>
                </a:solidFill>
              </a:rPr>
              <a:t>総合評価方式</a:t>
            </a:r>
            <a:r>
              <a:rPr lang="en-US" altLang="ja-JP" sz="2800" dirty="0" smtClean="0">
                <a:solidFill>
                  <a:srgbClr val="FF3300"/>
                </a:solidFill>
              </a:rPr>
              <a:t/>
            </a:r>
            <a:br>
              <a:rPr lang="en-US" altLang="ja-JP" sz="2800" dirty="0" smtClean="0">
                <a:solidFill>
                  <a:srgbClr val="FF3300"/>
                </a:solidFill>
              </a:rPr>
            </a:br>
            <a:r>
              <a:rPr lang="ja-JP" altLang="en-US" sz="4000" b="1" dirty="0" smtClean="0"/>
              <a:t>価格評価</a:t>
            </a:r>
            <a:r>
              <a:rPr lang="ja-JP" altLang="en-US" sz="4000" b="1" dirty="0"/>
              <a:t>点</a:t>
            </a:r>
            <a:r>
              <a:rPr lang="ja-JP" altLang="en-US" sz="4000" b="1" dirty="0" smtClean="0"/>
              <a:t>の算出方法</a:t>
            </a:r>
            <a:endParaRPr kumimoji="1" lang="ja-JP" altLang="en-US" sz="4000" dirty="0"/>
          </a:p>
        </p:txBody>
      </p:sp>
      <p:sp>
        <p:nvSpPr>
          <p:cNvPr id="3" name="コンテンツ プレースホルダー 2"/>
          <p:cNvSpPr>
            <a:spLocks noGrp="1"/>
          </p:cNvSpPr>
          <p:nvPr>
            <p:ph idx="1"/>
          </p:nvPr>
        </p:nvSpPr>
        <p:spPr>
          <a:xfrm>
            <a:off x="1097280" y="1754062"/>
            <a:ext cx="10058400" cy="4023360"/>
          </a:xfrm>
        </p:spPr>
        <p:txBody>
          <a:bodyPr>
            <a:normAutofit/>
          </a:bodyPr>
          <a:lstStyle/>
          <a:p>
            <a:endParaRPr kumimoji="1" lang="en-US" altLang="ja-JP" b="1" dirty="0" smtClean="0">
              <a:solidFill>
                <a:srgbClr val="006600"/>
              </a:solidFill>
            </a:endParaRPr>
          </a:p>
          <a:p>
            <a:r>
              <a:rPr lang="ja-JP" altLang="ja-JP" sz="2800" dirty="0"/>
              <a:t>【入札価格≧調査基準価格の場合】</a:t>
            </a:r>
          </a:p>
          <a:p>
            <a:r>
              <a:rPr lang="ja-JP" altLang="ja-JP" sz="2800" dirty="0"/>
              <a:t>１００×（１－入札価格／予定価格</a:t>
            </a:r>
            <a:r>
              <a:rPr lang="ja-JP" altLang="ja-JP" sz="2800" dirty="0" smtClean="0"/>
              <a:t>）</a:t>
            </a:r>
            <a:endParaRPr lang="en-US" altLang="ja-JP" sz="2800" dirty="0" smtClean="0"/>
          </a:p>
          <a:p>
            <a:endParaRPr lang="en-US" altLang="ja-JP" sz="2800" dirty="0"/>
          </a:p>
          <a:p>
            <a:r>
              <a:rPr lang="ja-JP" altLang="ja-JP" sz="2800" dirty="0"/>
              <a:t>【入札</a:t>
            </a:r>
            <a:r>
              <a:rPr lang="ja-JP" altLang="ja-JP" sz="2800" dirty="0" smtClean="0"/>
              <a:t>価格</a:t>
            </a:r>
            <a:r>
              <a:rPr lang="ja-JP" altLang="en-US" sz="2800" dirty="0"/>
              <a:t>＜</a:t>
            </a:r>
            <a:r>
              <a:rPr lang="ja-JP" altLang="ja-JP" sz="2800" dirty="0" smtClean="0"/>
              <a:t>調査基</a:t>
            </a:r>
            <a:r>
              <a:rPr lang="ja-JP" altLang="ja-JP" sz="2800" dirty="0"/>
              <a:t>準価格の場合】</a:t>
            </a:r>
          </a:p>
          <a:p>
            <a:r>
              <a:rPr lang="ja-JP" altLang="ja-JP" sz="2800" dirty="0"/>
              <a:t>調査基準価格の価格点－（１００×（１－入札価格／予定価格）－調査基準価格</a:t>
            </a:r>
            <a:r>
              <a:rPr lang="ja-JP" altLang="ja-JP" sz="2800" dirty="0" smtClean="0"/>
              <a:t>の価格点</a:t>
            </a:r>
            <a:r>
              <a:rPr lang="ja-JP" altLang="ja-JP" sz="2800" dirty="0"/>
              <a:t>）－０．５</a:t>
            </a:r>
          </a:p>
          <a:p>
            <a:endParaRPr lang="ja-JP" altLang="ja-JP" sz="2800" dirty="0"/>
          </a:p>
        </p:txBody>
      </p:sp>
      <p:sp>
        <p:nvSpPr>
          <p:cNvPr id="5" name="スライド番号プレースホルダー 4"/>
          <p:cNvSpPr>
            <a:spLocks noGrp="1"/>
          </p:cNvSpPr>
          <p:nvPr>
            <p:ph type="sldNum" sz="quarter" idx="12"/>
          </p:nvPr>
        </p:nvSpPr>
        <p:spPr/>
        <p:txBody>
          <a:bodyPr/>
          <a:lstStyle/>
          <a:p>
            <a:fld id="{2BD14A09-4A85-43F6-B965-0330E39F61FC}" type="slidenum">
              <a:rPr kumimoji="1" lang="ja-JP" altLang="en-US" smtClean="0"/>
              <a:pPr/>
              <a:t>17</a:t>
            </a:fld>
            <a:endParaRPr kumimoji="1" lang="ja-JP" altLang="en-US"/>
          </a:p>
        </p:txBody>
      </p:sp>
    </p:spTree>
    <p:extLst>
      <p:ext uri="{BB962C8B-B14F-4D97-AF65-F5344CB8AC3E}">
        <p14:creationId xmlns:p14="http://schemas.microsoft.com/office/powerpoint/2010/main" val="7432813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03305"/>
            <a:ext cx="10058400" cy="1450757"/>
          </a:xfrm>
        </p:spPr>
        <p:txBody>
          <a:bodyPr>
            <a:normAutofit/>
          </a:bodyPr>
          <a:lstStyle/>
          <a:p>
            <a:r>
              <a:rPr lang="ja-JP" altLang="en-US" sz="2400" b="1" dirty="0" smtClean="0">
                <a:solidFill>
                  <a:srgbClr val="FF3300"/>
                </a:solidFill>
              </a:rPr>
              <a:t>総合評価方式</a:t>
            </a:r>
            <a:r>
              <a:rPr lang="en-US" altLang="ja-JP" sz="2800" dirty="0" smtClean="0">
                <a:solidFill>
                  <a:srgbClr val="FF3300"/>
                </a:solidFill>
              </a:rPr>
              <a:t/>
            </a:r>
            <a:br>
              <a:rPr lang="en-US" altLang="ja-JP" sz="2800" dirty="0" smtClean="0">
                <a:solidFill>
                  <a:srgbClr val="FF3300"/>
                </a:solidFill>
              </a:rPr>
            </a:br>
            <a:r>
              <a:rPr lang="ja-JP" altLang="en-US" sz="4000" b="1" dirty="0" smtClean="0"/>
              <a:t>価格評価</a:t>
            </a:r>
            <a:r>
              <a:rPr lang="ja-JP" altLang="en-US" sz="4000" b="1" dirty="0"/>
              <a:t>点</a:t>
            </a:r>
            <a:r>
              <a:rPr lang="ja-JP" altLang="en-US" sz="4000" b="1" dirty="0" smtClean="0"/>
              <a:t>の算出イメージ</a:t>
            </a:r>
            <a:endParaRPr kumimoji="1" lang="ja-JP" altLang="en-US" sz="4000" dirty="0"/>
          </a:p>
        </p:txBody>
      </p:sp>
      <p:sp>
        <p:nvSpPr>
          <p:cNvPr id="4" name="Rectangle 2"/>
          <p:cNvSpPr>
            <a:spLocks noChangeArrowheads="1"/>
          </p:cNvSpPr>
          <p:nvPr/>
        </p:nvSpPr>
        <p:spPr bwMode="auto">
          <a:xfrm>
            <a:off x="-103031" y="10303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1222607917"/>
              </p:ext>
            </p:extLst>
          </p:nvPr>
        </p:nvGraphicFramePr>
        <p:xfrm>
          <a:off x="895775" y="2224758"/>
          <a:ext cx="5187406" cy="2895882"/>
        </p:xfrm>
        <a:graphic>
          <a:graphicData uri="http://schemas.openxmlformats.org/presentationml/2006/ole">
            <mc:AlternateContent xmlns:mc="http://schemas.openxmlformats.org/markup-compatibility/2006">
              <mc:Choice xmlns:v="urn:schemas-microsoft-com:vml" Requires="v">
                <p:oleObj spid="_x0000_s1303" name="グラフ" r:id="rId3" imgW="3924148" imgH="2190789" progId="MSGraph.Chart.8">
                  <p:embed/>
                </p:oleObj>
              </mc:Choice>
              <mc:Fallback>
                <p:oleObj name="グラフ" r:id="rId3" imgW="3924148" imgH="2190789" progId="MSGraph.Chart.8">
                  <p:embed/>
                  <p:pic>
                    <p:nvPicPr>
                      <p:cNvPr id="0" name="Object 1"/>
                      <p:cNvPicPr>
                        <a:picLocks noChangeAspect="1" noChangeArrowheads="1"/>
                      </p:cNvPicPr>
                      <p:nvPr/>
                    </p:nvPicPr>
                    <p:blipFill>
                      <a:blip r:embed="rId4"/>
                      <a:srcRect/>
                      <a:stretch>
                        <a:fillRect/>
                      </a:stretch>
                    </p:blipFill>
                    <p:spPr bwMode="auto">
                      <a:xfrm>
                        <a:off x="895775" y="2224758"/>
                        <a:ext cx="5187406" cy="2895882"/>
                      </a:xfrm>
                      <a:prstGeom prst="rect">
                        <a:avLst/>
                      </a:prstGeom>
                      <a:noFill/>
                    </p:spPr>
                  </p:pic>
                </p:oleObj>
              </mc:Fallback>
            </mc:AlternateContent>
          </a:graphicData>
        </a:graphic>
      </p:graphicFrame>
      <p:sp>
        <p:nvSpPr>
          <p:cNvPr id="6" name="Rectangle 4"/>
          <p:cNvSpPr>
            <a:spLocks noChangeArrowheads="1"/>
          </p:cNvSpPr>
          <p:nvPr/>
        </p:nvSpPr>
        <p:spPr bwMode="auto">
          <a:xfrm>
            <a:off x="6400801" y="2278966"/>
            <a:ext cx="1222776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graphicFrame>
        <p:nvGraphicFramePr>
          <p:cNvPr id="7" name="オブジェクト 6"/>
          <p:cNvGraphicFramePr>
            <a:graphicFrameLocks noChangeAspect="1"/>
          </p:cNvGraphicFramePr>
          <p:nvPr>
            <p:extLst>
              <p:ext uri="{D42A27DB-BD31-4B8C-83A1-F6EECF244321}">
                <p14:modId xmlns:p14="http://schemas.microsoft.com/office/powerpoint/2010/main" val="518755350"/>
              </p:ext>
            </p:extLst>
          </p:nvPr>
        </p:nvGraphicFramePr>
        <p:xfrm>
          <a:off x="6190422" y="2278966"/>
          <a:ext cx="4728865" cy="2771335"/>
        </p:xfrm>
        <a:graphic>
          <a:graphicData uri="http://schemas.openxmlformats.org/presentationml/2006/ole">
            <mc:AlternateContent xmlns:mc="http://schemas.openxmlformats.org/markup-compatibility/2006">
              <mc:Choice xmlns:v="urn:schemas-microsoft-com:vml" Requires="v">
                <p:oleObj spid="_x0000_s1304" name="グラフ" r:id="rId5" imgW="4086409" imgH="2409868" progId="MSGraph.Chart.8">
                  <p:embed/>
                </p:oleObj>
              </mc:Choice>
              <mc:Fallback>
                <p:oleObj name="グラフ" r:id="rId5" imgW="4086409" imgH="2409868" progId="MSGraph.Chart.8">
                  <p:embed/>
                  <p:pic>
                    <p:nvPicPr>
                      <p:cNvPr id="0" name="Object 3"/>
                      <p:cNvPicPr>
                        <a:picLocks noChangeAspect="1" noChangeArrowheads="1"/>
                      </p:cNvPicPr>
                      <p:nvPr/>
                    </p:nvPicPr>
                    <p:blipFill>
                      <a:blip r:embed="rId6"/>
                      <a:srcRect/>
                      <a:stretch>
                        <a:fillRect/>
                      </a:stretch>
                    </p:blipFill>
                    <p:spPr bwMode="auto">
                      <a:xfrm>
                        <a:off x="6190422" y="2278966"/>
                        <a:ext cx="4728865" cy="2771335"/>
                      </a:xfrm>
                      <a:prstGeom prst="rect">
                        <a:avLst/>
                      </a:prstGeom>
                      <a:noFill/>
                    </p:spPr>
                  </p:pic>
                </p:oleObj>
              </mc:Fallback>
            </mc:AlternateContent>
          </a:graphicData>
        </a:graphic>
      </p:graphicFrame>
      <p:sp>
        <p:nvSpPr>
          <p:cNvPr id="8" name="Text Box 5"/>
          <p:cNvSpPr txBox="1">
            <a:spLocks noChangeArrowheads="1"/>
          </p:cNvSpPr>
          <p:nvPr/>
        </p:nvSpPr>
        <p:spPr bwMode="auto">
          <a:xfrm>
            <a:off x="895774" y="2210690"/>
            <a:ext cx="1945900" cy="926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価格評価点（点）</a:t>
            </a:r>
            <a:endParaRPr kumimoji="0" lang="ja-JP" altLang="ja-JP" sz="12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p:txBody>
      </p:sp>
      <p:sp>
        <p:nvSpPr>
          <p:cNvPr id="9" name="Text Box 5"/>
          <p:cNvSpPr txBox="1">
            <a:spLocks noChangeArrowheads="1"/>
          </p:cNvSpPr>
          <p:nvPr/>
        </p:nvSpPr>
        <p:spPr bwMode="auto">
          <a:xfrm>
            <a:off x="6190422" y="2210689"/>
            <a:ext cx="1945900" cy="926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価格評価点（点）</a:t>
            </a:r>
            <a:endParaRPr kumimoji="0" lang="ja-JP" altLang="ja-JP" sz="12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p:txBody>
      </p:sp>
      <p:sp>
        <p:nvSpPr>
          <p:cNvPr id="10" name="Text Box 6"/>
          <p:cNvSpPr txBox="1">
            <a:spLocks noChangeArrowheads="1"/>
          </p:cNvSpPr>
          <p:nvPr/>
        </p:nvSpPr>
        <p:spPr bwMode="auto">
          <a:xfrm>
            <a:off x="3662362" y="4959009"/>
            <a:ext cx="1275397" cy="32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調査基準価格</a:t>
            </a:r>
            <a:endParaRPr kumimoji="0" lang="ja-JP" altLang="ja-JP" sz="12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p:txBody>
      </p:sp>
      <p:sp>
        <p:nvSpPr>
          <p:cNvPr id="11" name="Text Box 6"/>
          <p:cNvSpPr txBox="1">
            <a:spLocks noChangeArrowheads="1"/>
          </p:cNvSpPr>
          <p:nvPr/>
        </p:nvSpPr>
        <p:spPr bwMode="auto">
          <a:xfrm>
            <a:off x="9174553" y="4930873"/>
            <a:ext cx="1275397" cy="32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調査基準価格</a:t>
            </a:r>
            <a:endParaRPr kumimoji="0" lang="ja-JP" altLang="ja-JP" sz="12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p:txBody>
      </p:sp>
      <p:sp>
        <p:nvSpPr>
          <p:cNvPr id="12" name="Text Box 7"/>
          <p:cNvSpPr txBox="1">
            <a:spLocks noChangeArrowheads="1"/>
          </p:cNvSpPr>
          <p:nvPr/>
        </p:nvSpPr>
        <p:spPr bwMode="auto">
          <a:xfrm>
            <a:off x="4937759" y="4958860"/>
            <a:ext cx="779462"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失格基準</a:t>
            </a:r>
            <a:endParaRPr kumimoji="0" lang="ja-JP" altLang="ja-JP" sz="12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p:txBody>
      </p:sp>
      <p:sp>
        <p:nvSpPr>
          <p:cNvPr id="13" name="Text Box 7"/>
          <p:cNvSpPr txBox="1">
            <a:spLocks noChangeArrowheads="1"/>
          </p:cNvSpPr>
          <p:nvPr/>
        </p:nvSpPr>
        <p:spPr bwMode="auto">
          <a:xfrm>
            <a:off x="10060219" y="5092504"/>
            <a:ext cx="779462"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失格基準</a:t>
            </a:r>
            <a:endParaRPr kumimoji="0" lang="ja-JP" altLang="ja-JP" sz="12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p:txBody>
      </p:sp>
      <p:sp>
        <p:nvSpPr>
          <p:cNvPr id="14" name="Text Box 8"/>
          <p:cNvSpPr txBox="1">
            <a:spLocks noChangeArrowheads="1"/>
          </p:cNvSpPr>
          <p:nvPr/>
        </p:nvSpPr>
        <p:spPr bwMode="auto">
          <a:xfrm>
            <a:off x="5479600" y="4612361"/>
            <a:ext cx="1541154" cy="536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予定価格に対する</a:t>
            </a:r>
            <a:endParaRPr kumimoji="0" lang="en-US" altLang="ja-JP" sz="12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割合（％）</a:t>
            </a:r>
            <a:endParaRPr kumimoji="0" lang="ja-JP" altLang="ja-JP" sz="12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p:txBody>
      </p:sp>
      <p:sp>
        <p:nvSpPr>
          <p:cNvPr id="15" name="Text Box 8"/>
          <p:cNvSpPr txBox="1">
            <a:spLocks noChangeArrowheads="1"/>
          </p:cNvSpPr>
          <p:nvPr/>
        </p:nvSpPr>
        <p:spPr bwMode="auto">
          <a:xfrm>
            <a:off x="10551936" y="4611477"/>
            <a:ext cx="1541154" cy="536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予定価格に対する</a:t>
            </a:r>
            <a:endParaRPr kumimoji="0" lang="en-US" altLang="ja-JP" sz="12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割合（％）</a:t>
            </a:r>
            <a:endParaRPr kumimoji="0" lang="ja-JP" altLang="ja-JP" sz="12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p:txBody>
      </p:sp>
      <p:sp>
        <p:nvSpPr>
          <p:cNvPr id="16" name="正方形/長方形 15"/>
          <p:cNvSpPr/>
          <p:nvPr/>
        </p:nvSpPr>
        <p:spPr>
          <a:xfrm>
            <a:off x="1398906" y="5324677"/>
            <a:ext cx="4339650" cy="369332"/>
          </a:xfrm>
          <a:prstGeom prst="rect">
            <a:avLst/>
          </a:prstGeom>
        </p:spPr>
        <p:txBody>
          <a:bodyPr wrap="none">
            <a:spAutoFit/>
          </a:bodyPr>
          <a:lstStyle/>
          <a:p>
            <a:r>
              <a:rPr lang="ja-JP" altLang="ja-JP" kern="100" dirty="0">
                <a:solidFill>
                  <a:srgbClr val="CC3399"/>
                </a:solidFill>
                <a:latin typeface="UD デジタル 教科書体 NP-B" panose="02020700000000000000" pitchFamily="18" charset="-128"/>
                <a:ea typeface="UD デジタル 教科書体 NP-B" panose="02020700000000000000" pitchFamily="18" charset="-128"/>
                <a:cs typeface="Times New Roman" panose="02020603050405020304" pitchFamily="18" charset="0"/>
              </a:rPr>
              <a:t>調査基準価格が予定価格の９２％の場合</a:t>
            </a:r>
            <a:endParaRPr lang="ja-JP" altLang="en-US" dirty="0">
              <a:solidFill>
                <a:srgbClr val="CC3399"/>
              </a:solidFill>
              <a:latin typeface="UD デジタル 教科書体 NP-B" panose="02020700000000000000" pitchFamily="18" charset="-128"/>
              <a:ea typeface="UD デジタル 教科書体 NP-B" panose="02020700000000000000" pitchFamily="18" charset="-128"/>
            </a:endParaRPr>
          </a:p>
        </p:txBody>
      </p:sp>
      <p:sp>
        <p:nvSpPr>
          <p:cNvPr id="17" name="正方形/長方形 16"/>
          <p:cNvSpPr/>
          <p:nvPr/>
        </p:nvSpPr>
        <p:spPr>
          <a:xfrm>
            <a:off x="6579637" y="5324677"/>
            <a:ext cx="4339650" cy="369332"/>
          </a:xfrm>
          <a:prstGeom prst="rect">
            <a:avLst/>
          </a:prstGeom>
        </p:spPr>
        <p:txBody>
          <a:bodyPr wrap="none">
            <a:spAutoFit/>
          </a:bodyPr>
          <a:lstStyle/>
          <a:p>
            <a:r>
              <a:rPr lang="ja-JP" altLang="ja-JP" kern="100" dirty="0">
                <a:solidFill>
                  <a:srgbClr val="006600"/>
                </a:solidFill>
                <a:latin typeface="UD デジタル 教科書体 NP-B" panose="02020700000000000000" pitchFamily="18" charset="-128"/>
                <a:ea typeface="UD デジタル 教科書体 NP-B" panose="02020700000000000000" pitchFamily="18" charset="-128"/>
                <a:cs typeface="Times New Roman" panose="02020603050405020304" pitchFamily="18" charset="0"/>
              </a:rPr>
              <a:t>調査基準価格が予定価格の７５％の場合</a:t>
            </a:r>
            <a:endParaRPr lang="ja-JP" altLang="en-US" dirty="0">
              <a:solidFill>
                <a:srgbClr val="006600"/>
              </a:solidFill>
              <a:latin typeface="UD デジタル 教科書体 NP-B" panose="02020700000000000000" pitchFamily="18" charset="-128"/>
              <a:ea typeface="UD デジタル 教科書体 NP-B" panose="02020700000000000000" pitchFamily="18" charset="-128"/>
            </a:endParaRPr>
          </a:p>
        </p:txBody>
      </p:sp>
      <p:sp>
        <p:nvSpPr>
          <p:cNvPr id="18" name="スライド番号プレースホルダー 17"/>
          <p:cNvSpPr>
            <a:spLocks noGrp="1"/>
          </p:cNvSpPr>
          <p:nvPr>
            <p:ph type="sldNum" sz="quarter" idx="12"/>
          </p:nvPr>
        </p:nvSpPr>
        <p:spPr/>
        <p:txBody>
          <a:bodyPr/>
          <a:lstStyle/>
          <a:p>
            <a:fld id="{2BD14A09-4A85-43F6-B965-0330E39F61FC}" type="slidenum">
              <a:rPr kumimoji="1" lang="ja-JP" altLang="en-US" smtClean="0"/>
              <a:pPr/>
              <a:t>18</a:t>
            </a:fld>
            <a:endParaRPr kumimoji="1" lang="ja-JP" altLang="en-US"/>
          </a:p>
        </p:txBody>
      </p:sp>
    </p:spTree>
    <p:extLst>
      <p:ext uri="{BB962C8B-B14F-4D97-AF65-F5344CB8AC3E}">
        <p14:creationId xmlns:p14="http://schemas.microsoft.com/office/powerpoint/2010/main" val="25713212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03305"/>
            <a:ext cx="10058400" cy="1450757"/>
          </a:xfrm>
        </p:spPr>
        <p:txBody>
          <a:bodyPr>
            <a:normAutofit/>
          </a:bodyPr>
          <a:lstStyle/>
          <a:p>
            <a:r>
              <a:rPr lang="ja-JP" altLang="en-US" sz="2400" b="1" dirty="0" smtClean="0">
                <a:solidFill>
                  <a:srgbClr val="FF3300"/>
                </a:solidFill>
              </a:rPr>
              <a:t>総合評価方式</a:t>
            </a:r>
            <a:r>
              <a:rPr lang="en-US" altLang="ja-JP" sz="2800" dirty="0" smtClean="0">
                <a:solidFill>
                  <a:srgbClr val="FF3300"/>
                </a:solidFill>
              </a:rPr>
              <a:t/>
            </a:r>
            <a:br>
              <a:rPr lang="en-US" altLang="ja-JP" sz="2800" dirty="0" smtClean="0">
                <a:solidFill>
                  <a:srgbClr val="FF3300"/>
                </a:solidFill>
              </a:rPr>
            </a:br>
            <a:r>
              <a:rPr lang="ja-JP" altLang="en-US" sz="4000" b="1" dirty="0" smtClean="0"/>
              <a:t>技術評価点の評価項目</a:t>
            </a:r>
            <a:endParaRPr kumimoji="1" lang="ja-JP" altLang="en-US" sz="4000" dirty="0"/>
          </a:p>
        </p:txBody>
      </p:sp>
      <p:sp>
        <p:nvSpPr>
          <p:cNvPr id="4" name="Rectangle 2"/>
          <p:cNvSpPr>
            <a:spLocks noChangeArrowheads="1"/>
          </p:cNvSpPr>
          <p:nvPr/>
        </p:nvSpPr>
        <p:spPr bwMode="auto">
          <a:xfrm>
            <a:off x="-103031" y="10303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4"/>
          <p:cNvSpPr>
            <a:spLocks noChangeArrowheads="1"/>
          </p:cNvSpPr>
          <p:nvPr/>
        </p:nvSpPr>
        <p:spPr bwMode="auto">
          <a:xfrm>
            <a:off x="6400801" y="2278966"/>
            <a:ext cx="1222776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18" name="コンテンツ プレースホルダー 2"/>
          <p:cNvSpPr>
            <a:spLocks noGrp="1"/>
          </p:cNvSpPr>
          <p:nvPr>
            <p:ph idx="1"/>
          </p:nvPr>
        </p:nvSpPr>
        <p:spPr>
          <a:xfrm>
            <a:off x="1097280" y="1754062"/>
            <a:ext cx="5205046" cy="4023360"/>
          </a:xfrm>
        </p:spPr>
        <p:txBody>
          <a:bodyPr>
            <a:normAutofit/>
          </a:bodyPr>
          <a:lstStyle/>
          <a:p>
            <a:endParaRPr kumimoji="1" lang="en-US" altLang="ja-JP" b="1" dirty="0" smtClean="0">
              <a:solidFill>
                <a:srgbClr val="006600"/>
              </a:solidFill>
            </a:endParaRPr>
          </a:p>
          <a:p>
            <a:r>
              <a:rPr lang="en-US" altLang="ja-JP" sz="2400" dirty="0" smtClean="0"/>
              <a:t>【</a:t>
            </a:r>
            <a:r>
              <a:rPr lang="ja-JP" altLang="ja-JP" sz="2400" dirty="0" smtClean="0"/>
              <a:t>府中市</a:t>
            </a:r>
            <a:r>
              <a:rPr lang="ja-JP" altLang="ja-JP" sz="2400" dirty="0"/>
              <a:t>発注の同種工事の成績</a:t>
            </a:r>
            <a:r>
              <a:rPr lang="ja-JP" altLang="ja-JP" sz="2400" dirty="0" smtClean="0"/>
              <a:t>評定</a:t>
            </a:r>
            <a:r>
              <a:rPr lang="en-US" altLang="ja-JP" sz="2400" dirty="0" smtClean="0"/>
              <a:t>】</a:t>
            </a:r>
          </a:p>
          <a:p>
            <a:r>
              <a:rPr lang="ja-JP" altLang="en-US" sz="2800" dirty="0" smtClean="0"/>
              <a:t>・</a:t>
            </a:r>
            <a:r>
              <a:rPr lang="ja-JP" altLang="ja-JP" sz="2800" dirty="0" smtClean="0"/>
              <a:t>前年度</a:t>
            </a:r>
            <a:r>
              <a:rPr lang="ja-JP" altLang="ja-JP" sz="2800" dirty="0"/>
              <a:t>から過去３年以内に完了した同種の</a:t>
            </a:r>
            <a:r>
              <a:rPr lang="ja-JP" altLang="ja-JP" sz="2800" dirty="0" smtClean="0"/>
              <a:t>工事で</a:t>
            </a:r>
            <a:r>
              <a:rPr lang="ja-JP" altLang="ja-JP" sz="2800" dirty="0"/>
              <a:t>、府中市発注の直近２件の工事成績評定点の</a:t>
            </a:r>
            <a:r>
              <a:rPr lang="ja-JP" altLang="ja-JP" sz="2800" dirty="0" smtClean="0"/>
              <a:t>平均点</a:t>
            </a:r>
            <a:r>
              <a:rPr lang="ja-JP" altLang="en-US" sz="2800" dirty="0" smtClean="0"/>
              <a:t>で評価します。</a:t>
            </a:r>
            <a:endParaRPr lang="ja-JP" altLang="ja-JP" sz="2800" dirty="0"/>
          </a:p>
        </p:txBody>
      </p:sp>
      <p:graphicFrame>
        <p:nvGraphicFramePr>
          <p:cNvPr id="3" name="表 2"/>
          <p:cNvGraphicFramePr>
            <a:graphicFrameLocks noGrp="1"/>
          </p:cNvGraphicFramePr>
          <p:nvPr>
            <p:extLst>
              <p:ext uri="{D42A27DB-BD31-4B8C-83A1-F6EECF244321}">
                <p14:modId xmlns:p14="http://schemas.microsoft.com/office/powerpoint/2010/main" val="2372098460"/>
              </p:ext>
            </p:extLst>
          </p:nvPr>
        </p:nvGraphicFramePr>
        <p:xfrm>
          <a:off x="6400800" y="1954332"/>
          <a:ext cx="4754880" cy="3926963"/>
        </p:xfrm>
        <a:graphic>
          <a:graphicData uri="http://schemas.openxmlformats.org/drawingml/2006/table">
            <a:tbl>
              <a:tblPr firstRow="1" firstCol="1" lastRow="1" lastCol="1" bandRow="1" bandCol="1">
                <a:tableStyleId>{5C22544A-7EE6-4342-B048-85BDC9FD1C3A}</a:tableStyleId>
              </a:tblPr>
              <a:tblGrid>
                <a:gridCol w="2591046">
                  <a:extLst>
                    <a:ext uri="{9D8B030D-6E8A-4147-A177-3AD203B41FA5}">
                      <a16:colId xmlns:a16="http://schemas.microsoft.com/office/drawing/2014/main" val="3595954534"/>
                    </a:ext>
                  </a:extLst>
                </a:gridCol>
                <a:gridCol w="993044">
                  <a:extLst>
                    <a:ext uri="{9D8B030D-6E8A-4147-A177-3AD203B41FA5}">
                      <a16:colId xmlns:a16="http://schemas.microsoft.com/office/drawing/2014/main" val="673950188"/>
                    </a:ext>
                  </a:extLst>
                </a:gridCol>
                <a:gridCol w="1170790">
                  <a:extLst>
                    <a:ext uri="{9D8B030D-6E8A-4147-A177-3AD203B41FA5}">
                      <a16:colId xmlns:a16="http://schemas.microsoft.com/office/drawing/2014/main" val="2706525123"/>
                    </a:ext>
                  </a:extLst>
                </a:gridCol>
              </a:tblGrid>
              <a:tr h="634123">
                <a:tc>
                  <a:txBody>
                    <a:bodyPr/>
                    <a:lstStyle/>
                    <a:p>
                      <a:pPr algn="ctr">
                        <a:spcAft>
                          <a:spcPts val="0"/>
                        </a:spcAft>
                      </a:pPr>
                      <a:r>
                        <a:rPr lang="ja-JP" sz="2000" kern="100" dirty="0">
                          <a:effectLst/>
                          <a:latin typeface="メイリオ" panose="020B0604030504040204" pitchFamily="50" charset="-128"/>
                          <a:ea typeface="メイリオ" panose="020B0604030504040204" pitchFamily="50" charset="-128"/>
                        </a:rPr>
                        <a:t>評価基準</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kern="100">
                          <a:effectLst/>
                          <a:latin typeface="メイリオ" panose="020B0604030504040204" pitchFamily="50" charset="-128"/>
                          <a:ea typeface="メイリオ" panose="020B0604030504040204" pitchFamily="50" charset="-128"/>
                        </a:rPr>
                        <a:t>評価点</a:t>
                      </a:r>
                      <a:endParaRPr lang="ja-JP" sz="20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kern="100">
                          <a:effectLst/>
                          <a:latin typeface="メイリオ" panose="020B0604030504040204" pitchFamily="50" charset="-128"/>
                          <a:ea typeface="メイリオ" panose="020B0604030504040204" pitchFamily="50" charset="-128"/>
                        </a:rPr>
                        <a:t>配点</a:t>
                      </a:r>
                      <a:endParaRPr lang="ja-JP" sz="20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581774579"/>
                  </a:ext>
                </a:extLst>
              </a:tr>
              <a:tr h="658568">
                <a:tc>
                  <a:txBody>
                    <a:bodyPr/>
                    <a:lstStyle/>
                    <a:p>
                      <a:pPr algn="ctr">
                        <a:spcAft>
                          <a:spcPts val="0"/>
                        </a:spcAft>
                      </a:pPr>
                      <a:r>
                        <a:rPr lang="en-US" sz="2000" kern="100" dirty="0">
                          <a:effectLst/>
                          <a:latin typeface="メイリオ" panose="020B0604030504040204" pitchFamily="50" charset="-128"/>
                          <a:ea typeface="メイリオ" panose="020B0604030504040204" pitchFamily="50" charset="-128"/>
                        </a:rPr>
                        <a:t>90</a:t>
                      </a:r>
                      <a:r>
                        <a:rPr lang="ja-JP" sz="2000" kern="100" dirty="0">
                          <a:effectLst/>
                          <a:latin typeface="メイリオ" panose="020B0604030504040204" pitchFamily="50" charset="-128"/>
                          <a:ea typeface="メイリオ" panose="020B0604030504040204" pitchFamily="50" charset="-128"/>
                        </a:rPr>
                        <a:t>点以上</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b="1" kern="100" dirty="0">
                          <a:solidFill>
                            <a:schemeClr val="bg1"/>
                          </a:solidFill>
                          <a:effectLst/>
                          <a:latin typeface="メイリオ" panose="020B0604030504040204" pitchFamily="50" charset="-128"/>
                          <a:ea typeface="メイリオ" panose="020B0604030504040204" pitchFamily="50" charset="-128"/>
                        </a:rPr>
                        <a:t>４</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5">
                  <a:txBody>
                    <a:bodyPr/>
                    <a:lstStyle/>
                    <a:p>
                      <a:pPr algn="ctr">
                        <a:spcAft>
                          <a:spcPts val="0"/>
                        </a:spcAft>
                      </a:pPr>
                      <a:r>
                        <a:rPr lang="ja-JP" sz="2000" kern="100" dirty="0">
                          <a:effectLst/>
                          <a:latin typeface="メイリオ" panose="020B0604030504040204" pitchFamily="50" charset="-128"/>
                          <a:ea typeface="メイリオ" panose="020B0604030504040204" pitchFamily="50" charset="-128"/>
                        </a:rPr>
                        <a:t>４</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064791062"/>
                  </a:ext>
                </a:extLst>
              </a:tr>
              <a:tr h="658568">
                <a:tc>
                  <a:txBody>
                    <a:bodyPr/>
                    <a:lstStyle/>
                    <a:p>
                      <a:pPr algn="ctr">
                        <a:spcAft>
                          <a:spcPts val="0"/>
                        </a:spcAft>
                      </a:pPr>
                      <a:r>
                        <a:rPr lang="en-US" sz="2000" kern="100" dirty="0">
                          <a:effectLst/>
                          <a:latin typeface="メイリオ" panose="020B0604030504040204" pitchFamily="50" charset="-128"/>
                          <a:ea typeface="メイリオ" panose="020B0604030504040204" pitchFamily="50" charset="-128"/>
                        </a:rPr>
                        <a:t>85</a:t>
                      </a:r>
                      <a:r>
                        <a:rPr lang="ja-JP" sz="2000" kern="100" dirty="0">
                          <a:effectLst/>
                          <a:latin typeface="メイリオ" panose="020B0604030504040204" pitchFamily="50" charset="-128"/>
                          <a:ea typeface="メイリオ" panose="020B0604030504040204" pitchFamily="50" charset="-128"/>
                        </a:rPr>
                        <a:t>点以上</a:t>
                      </a:r>
                      <a:r>
                        <a:rPr lang="en-US" sz="2000" kern="100" dirty="0">
                          <a:effectLst/>
                          <a:latin typeface="メイリオ" panose="020B0604030504040204" pitchFamily="50" charset="-128"/>
                          <a:ea typeface="メイリオ" panose="020B0604030504040204" pitchFamily="50" charset="-128"/>
                        </a:rPr>
                        <a:t>90</a:t>
                      </a:r>
                      <a:r>
                        <a:rPr lang="ja-JP" sz="2000" kern="100" dirty="0">
                          <a:effectLst/>
                          <a:latin typeface="メイリオ" panose="020B0604030504040204" pitchFamily="50" charset="-128"/>
                          <a:ea typeface="メイリオ" panose="020B0604030504040204" pitchFamily="50" charset="-128"/>
                        </a:rPr>
                        <a:t>点未満</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b="1" kern="100" dirty="0">
                          <a:solidFill>
                            <a:schemeClr val="bg1"/>
                          </a:solidFill>
                          <a:effectLst/>
                          <a:latin typeface="メイリオ" panose="020B0604030504040204" pitchFamily="50" charset="-128"/>
                          <a:ea typeface="メイリオ" panose="020B0604030504040204" pitchFamily="50" charset="-128"/>
                        </a:rPr>
                        <a:t>３</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kumimoji="1" lang="ja-JP" altLang="en-US"/>
                    </a:p>
                  </a:txBody>
                  <a:tcPr/>
                </a:tc>
                <a:extLst>
                  <a:ext uri="{0D108BD9-81ED-4DB2-BD59-A6C34878D82A}">
                    <a16:rowId xmlns:a16="http://schemas.microsoft.com/office/drawing/2014/main" val="4081388068"/>
                  </a:ext>
                </a:extLst>
              </a:tr>
              <a:tr h="658568">
                <a:tc>
                  <a:txBody>
                    <a:bodyPr/>
                    <a:lstStyle/>
                    <a:p>
                      <a:pPr algn="ctr">
                        <a:spcAft>
                          <a:spcPts val="0"/>
                        </a:spcAft>
                      </a:pPr>
                      <a:r>
                        <a:rPr lang="en-US" sz="2000" kern="100">
                          <a:effectLst/>
                          <a:latin typeface="メイリオ" panose="020B0604030504040204" pitchFamily="50" charset="-128"/>
                          <a:ea typeface="メイリオ" panose="020B0604030504040204" pitchFamily="50" charset="-128"/>
                        </a:rPr>
                        <a:t>80</a:t>
                      </a:r>
                      <a:r>
                        <a:rPr lang="ja-JP" sz="2000" kern="100">
                          <a:effectLst/>
                          <a:latin typeface="メイリオ" panose="020B0604030504040204" pitchFamily="50" charset="-128"/>
                          <a:ea typeface="メイリオ" panose="020B0604030504040204" pitchFamily="50" charset="-128"/>
                        </a:rPr>
                        <a:t>点以上</a:t>
                      </a:r>
                      <a:r>
                        <a:rPr lang="en-US" sz="2000" kern="100">
                          <a:effectLst/>
                          <a:latin typeface="メイリオ" panose="020B0604030504040204" pitchFamily="50" charset="-128"/>
                          <a:ea typeface="メイリオ" panose="020B0604030504040204" pitchFamily="50" charset="-128"/>
                        </a:rPr>
                        <a:t>85</a:t>
                      </a:r>
                      <a:r>
                        <a:rPr lang="ja-JP" sz="2000" kern="100">
                          <a:effectLst/>
                          <a:latin typeface="メイリオ" panose="020B0604030504040204" pitchFamily="50" charset="-128"/>
                          <a:ea typeface="メイリオ" panose="020B0604030504040204" pitchFamily="50" charset="-128"/>
                        </a:rPr>
                        <a:t>点未満</a:t>
                      </a:r>
                      <a:endParaRPr lang="ja-JP" sz="20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b="1" kern="100" dirty="0">
                          <a:solidFill>
                            <a:schemeClr val="bg1"/>
                          </a:solidFill>
                          <a:effectLst/>
                          <a:latin typeface="メイリオ" panose="020B0604030504040204" pitchFamily="50" charset="-128"/>
                          <a:ea typeface="メイリオ" panose="020B0604030504040204" pitchFamily="50" charset="-128"/>
                        </a:rPr>
                        <a:t>２</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kumimoji="1" lang="ja-JP" altLang="en-US"/>
                    </a:p>
                  </a:txBody>
                  <a:tcPr/>
                </a:tc>
                <a:extLst>
                  <a:ext uri="{0D108BD9-81ED-4DB2-BD59-A6C34878D82A}">
                    <a16:rowId xmlns:a16="http://schemas.microsoft.com/office/drawing/2014/main" val="1307894698"/>
                  </a:ext>
                </a:extLst>
              </a:tr>
              <a:tr h="658568">
                <a:tc>
                  <a:txBody>
                    <a:bodyPr/>
                    <a:lstStyle/>
                    <a:p>
                      <a:pPr algn="ctr">
                        <a:spcAft>
                          <a:spcPts val="0"/>
                        </a:spcAft>
                      </a:pPr>
                      <a:r>
                        <a:rPr lang="en-US" sz="2000" kern="100">
                          <a:effectLst/>
                          <a:latin typeface="メイリオ" panose="020B0604030504040204" pitchFamily="50" charset="-128"/>
                          <a:ea typeface="メイリオ" panose="020B0604030504040204" pitchFamily="50" charset="-128"/>
                        </a:rPr>
                        <a:t>75</a:t>
                      </a:r>
                      <a:r>
                        <a:rPr lang="ja-JP" sz="2000" kern="100">
                          <a:effectLst/>
                          <a:latin typeface="メイリオ" panose="020B0604030504040204" pitchFamily="50" charset="-128"/>
                          <a:ea typeface="メイリオ" panose="020B0604030504040204" pitchFamily="50" charset="-128"/>
                        </a:rPr>
                        <a:t>点以上</a:t>
                      </a:r>
                      <a:r>
                        <a:rPr lang="en-US" sz="2000" kern="100">
                          <a:effectLst/>
                          <a:latin typeface="メイリオ" panose="020B0604030504040204" pitchFamily="50" charset="-128"/>
                          <a:ea typeface="メイリオ" panose="020B0604030504040204" pitchFamily="50" charset="-128"/>
                        </a:rPr>
                        <a:t>80</a:t>
                      </a:r>
                      <a:r>
                        <a:rPr lang="ja-JP" sz="2000" kern="100">
                          <a:effectLst/>
                          <a:latin typeface="メイリオ" panose="020B0604030504040204" pitchFamily="50" charset="-128"/>
                          <a:ea typeface="メイリオ" panose="020B0604030504040204" pitchFamily="50" charset="-128"/>
                        </a:rPr>
                        <a:t>点未満</a:t>
                      </a:r>
                      <a:endParaRPr lang="ja-JP" sz="20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b="1" kern="100" dirty="0">
                          <a:solidFill>
                            <a:schemeClr val="bg1"/>
                          </a:solidFill>
                          <a:effectLst/>
                          <a:latin typeface="メイリオ" panose="020B0604030504040204" pitchFamily="50" charset="-128"/>
                          <a:ea typeface="メイリオ" panose="020B0604030504040204" pitchFamily="50" charset="-128"/>
                        </a:rPr>
                        <a:t>１</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kumimoji="1" lang="ja-JP" altLang="en-US"/>
                    </a:p>
                  </a:txBody>
                  <a:tcPr/>
                </a:tc>
                <a:extLst>
                  <a:ext uri="{0D108BD9-81ED-4DB2-BD59-A6C34878D82A}">
                    <a16:rowId xmlns:a16="http://schemas.microsoft.com/office/drawing/2014/main" val="689495631"/>
                  </a:ext>
                </a:extLst>
              </a:tr>
              <a:tr h="658568">
                <a:tc>
                  <a:txBody>
                    <a:bodyPr/>
                    <a:lstStyle/>
                    <a:p>
                      <a:pPr algn="ctr">
                        <a:spcAft>
                          <a:spcPts val="0"/>
                        </a:spcAft>
                      </a:pPr>
                      <a:r>
                        <a:rPr lang="en-US" sz="2000" kern="100">
                          <a:effectLst/>
                          <a:latin typeface="メイリオ" panose="020B0604030504040204" pitchFamily="50" charset="-128"/>
                          <a:ea typeface="メイリオ" panose="020B0604030504040204" pitchFamily="50" charset="-128"/>
                        </a:rPr>
                        <a:t>75</a:t>
                      </a:r>
                      <a:r>
                        <a:rPr lang="ja-JP" sz="2000" kern="100">
                          <a:effectLst/>
                          <a:latin typeface="メイリオ" panose="020B0604030504040204" pitchFamily="50" charset="-128"/>
                          <a:ea typeface="メイリオ" panose="020B0604030504040204" pitchFamily="50" charset="-128"/>
                        </a:rPr>
                        <a:t>点未満</a:t>
                      </a:r>
                      <a:endParaRPr lang="ja-JP" sz="20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b="1" kern="100" dirty="0">
                          <a:solidFill>
                            <a:schemeClr val="bg1"/>
                          </a:solidFill>
                          <a:effectLst/>
                          <a:latin typeface="メイリオ" panose="020B0604030504040204" pitchFamily="50" charset="-128"/>
                          <a:ea typeface="メイリオ" panose="020B0604030504040204" pitchFamily="50" charset="-128"/>
                        </a:rPr>
                        <a:t>０</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kumimoji="1" lang="ja-JP" altLang="en-US"/>
                    </a:p>
                  </a:txBody>
                  <a:tcPr/>
                </a:tc>
                <a:extLst>
                  <a:ext uri="{0D108BD9-81ED-4DB2-BD59-A6C34878D82A}">
                    <a16:rowId xmlns:a16="http://schemas.microsoft.com/office/drawing/2014/main" val="881053121"/>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144224503"/>
              </p:ext>
            </p:extLst>
          </p:nvPr>
        </p:nvGraphicFramePr>
        <p:xfrm>
          <a:off x="1302197" y="5130627"/>
          <a:ext cx="4690772" cy="370840"/>
        </p:xfrm>
        <a:graphic>
          <a:graphicData uri="http://schemas.openxmlformats.org/drawingml/2006/table">
            <a:tbl>
              <a:tblPr firstRow="1" bandRow="1">
                <a:tableStyleId>{5C22544A-7EE6-4342-B048-85BDC9FD1C3A}</a:tableStyleId>
              </a:tblPr>
              <a:tblGrid>
                <a:gridCol w="1161961">
                  <a:extLst>
                    <a:ext uri="{9D8B030D-6E8A-4147-A177-3AD203B41FA5}">
                      <a16:colId xmlns:a16="http://schemas.microsoft.com/office/drawing/2014/main" val="3742230315"/>
                    </a:ext>
                  </a:extLst>
                </a:gridCol>
                <a:gridCol w="3528811">
                  <a:extLst>
                    <a:ext uri="{9D8B030D-6E8A-4147-A177-3AD203B41FA5}">
                      <a16:colId xmlns:a16="http://schemas.microsoft.com/office/drawing/2014/main" val="543121708"/>
                    </a:ext>
                  </a:extLst>
                </a:gridCol>
              </a:tblGrid>
              <a:tr h="370840">
                <a:tc>
                  <a:txBody>
                    <a:bodyPr/>
                    <a:lstStyle/>
                    <a:p>
                      <a:r>
                        <a:rPr kumimoji="1" lang="ja-JP" altLang="en-US" dirty="0" smtClean="0"/>
                        <a:t>提出書類</a:t>
                      </a:r>
                      <a:endParaRPr kumimoji="1" lang="ja-JP" altLang="en-US" dirty="0"/>
                    </a:p>
                  </a:txBody>
                  <a:tcPr>
                    <a:solidFill>
                      <a:srgbClr val="FF3300"/>
                    </a:solidFill>
                  </a:tcPr>
                </a:tc>
                <a:tc>
                  <a:txBody>
                    <a:bodyPr/>
                    <a:lstStyle/>
                    <a:p>
                      <a:r>
                        <a:rPr kumimoji="1" lang="ja-JP" altLang="en-US" dirty="0" smtClean="0"/>
                        <a:t>原則、必要ありません</a:t>
                      </a:r>
                      <a:endParaRPr kumimoji="1" lang="ja-JP" altLang="en-US" dirty="0"/>
                    </a:p>
                  </a:txBody>
                  <a:tcPr>
                    <a:solidFill>
                      <a:srgbClr val="FF3300"/>
                    </a:solidFill>
                  </a:tcPr>
                </a:tc>
                <a:extLst>
                  <a:ext uri="{0D108BD9-81ED-4DB2-BD59-A6C34878D82A}">
                    <a16:rowId xmlns:a16="http://schemas.microsoft.com/office/drawing/2014/main" val="2114698366"/>
                  </a:ext>
                </a:extLst>
              </a:tr>
            </a:tbl>
          </a:graphicData>
        </a:graphic>
      </p:graphicFrame>
      <p:sp>
        <p:nvSpPr>
          <p:cNvPr id="8" name="スライド番号プレースホルダー 7"/>
          <p:cNvSpPr>
            <a:spLocks noGrp="1"/>
          </p:cNvSpPr>
          <p:nvPr>
            <p:ph type="sldNum" sz="quarter" idx="12"/>
          </p:nvPr>
        </p:nvSpPr>
        <p:spPr/>
        <p:txBody>
          <a:bodyPr/>
          <a:lstStyle/>
          <a:p>
            <a:fld id="{2BD14A09-4A85-43F6-B965-0330E39F61FC}" type="slidenum">
              <a:rPr kumimoji="1" lang="ja-JP" altLang="en-US" smtClean="0"/>
              <a:pPr/>
              <a:t>19</a:t>
            </a:fld>
            <a:endParaRPr kumimoji="1" lang="ja-JP" altLang="en-US"/>
          </a:p>
        </p:txBody>
      </p:sp>
    </p:spTree>
    <p:extLst>
      <p:ext uri="{BB962C8B-B14F-4D97-AF65-F5344CB8AC3E}">
        <p14:creationId xmlns:p14="http://schemas.microsoft.com/office/powerpoint/2010/main" val="598142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制度見直しの背景</a:t>
            </a:r>
            <a:endParaRPr kumimoji="1" lang="ja-JP" altLang="en-US" dirty="0"/>
          </a:p>
        </p:txBody>
      </p:sp>
      <p:sp>
        <p:nvSpPr>
          <p:cNvPr id="3" name="コンテンツ プレースホルダー 2"/>
          <p:cNvSpPr>
            <a:spLocks noGrp="1"/>
          </p:cNvSpPr>
          <p:nvPr>
            <p:ph idx="1"/>
          </p:nvPr>
        </p:nvSpPr>
        <p:spPr>
          <a:xfrm>
            <a:off x="1097280" y="2412404"/>
            <a:ext cx="10058400" cy="4023360"/>
          </a:xfrm>
        </p:spPr>
        <p:txBody>
          <a:bodyPr>
            <a:normAutofit/>
          </a:bodyPr>
          <a:lstStyle/>
          <a:p>
            <a:r>
              <a:rPr kumimoji="1" lang="ja-JP" altLang="en-US" sz="4000" dirty="0" smtClean="0"/>
              <a:t>　令和元年の官製談合事件を受け、より適正な契約制度の構築に向けて、令和</a:t>
            </a:r>
            <a:r>
              <a:rPr lang="ja-JP" altLang="en-US" sz="4000" dirty="0" smtClean="0"/>
              <a:t>２年度に府中市官製談合再発防止対策契約制度検証等委員会が設置され、同委員会で、対応策が検証されました。</a:t>
            </a:r>
            <a:endParaRPr lang="en-US" altLang="ja-JP" sz="4000" dirty="0" smtClean="0"/>
          </a:p>
        </p:txBody>
      </p:sp>
      <p:sp>
        <p:nvSpPr>
          <p:cNvPr id="6" name="スライド番号プレースホルダー 5"/>
          <p:cNvSpPr>
            <a:spLocks noGrp="1"/>
          </p:cNvSpPr>
          <p:nvPr>
            <p:ph type="sldNum" sz="quarter" idx="12"/>
          </p:nvPr>
        </p:nvSpPr>
        <p:spPr/>
        <p:txBody>
          <a:bodyPr/>
          <a:lstStyle/>
          <a:p>
            <a:fld id="{2BD14A09-4A85-43F6-B965-0330E39F61FC}" type="slidenum">
              <a:rPr kumimoji="1" lang="ja-JP" altLang="en-US" smtClean="0"/>
              <a:pPr/>
              <a:t>2</a:t>
            </a:fld>
            <a:endParaRPr kumimoji="1" lang="ja-JP" altLang="en-US"/>
          </a:p>
        </p:txBody>
      </p:sp>
    </p:spTree>
    <p:extLst>
      <p:ext uri="{BB962C8B-B14F-4D97-AF65-F5344CB8AC3E}">
        <p14:creationId xmlns:p14="http://schemas.microsoft.com/office/powerpoint/2010/main" val="10254677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03305"/>
            <a:ext cx="10058400" cy="1450757"/>
          </a:xfrm>
        </p:spPr>
        <p:txBody>
          <a:bodyPr>
            <a:normAutofit/>
          </a:bodyPr>
          <a:lstStyle/>
          <a:p>
            <a:r>
              <a:rPr lang="ja-JP" altLang="en-US" sz="2400" b="1" dirty="0" smtClean="0">
                <a:solidFill>
                  <a:srgbClr val="FF3300"/>
                </a:solidFill>
              </a:rPr>
              <a:t>総合評価方式</a:t>
            </a:r>
            <a:r>
              <a:rPr lang="en-US" altLang="ja-JP" sz="2800" dirty="0" smtClean="0">
                <a:solidFill>
                  <a:srgbClr val="FF3300"/>
                </a:solidFill>
              </a:rPr>
              <a:t/>
            </a:r>
            <a:br>
              <a:rPr lang="en-US" altLang="ja-JP" sz="2800" dirty="0" smtClean="0">
                <a:solidFill>
                  <a:srgbClr val="FF3300"/>
                </a:solidFill>
              </a:rPr>
            </a:br>
            <a:r>
              <a:rPr lang="ja-JP" altLang="en-US" sz="4000" b="1" dirty="0" smtClean="0"/>
              <a:t>技術評価点の評価項目</a:t>
            </a:r>
            <a:endParaRPr kumimoji="1" lang="ja-JP" altLang="en-US" sz="4000" dirty="0"/>
          </a:p>
        </p:txBody>
      </p:sp>
      <p:sp>
        <p:nvSpPr>
          <p:cNvPr id="4" name="Rectangle 2"/>
          <p:cNvSpPr>
            <a:spLocks noChangeArrowheads="1"/>
          </p:cNvSpPr>
          <p:nvPr/>
        </p:nvSpPr>
        <p:spPr bwMode="auto">
          <a:xfrm>
            <a:off x="-103031" y="10303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4"/>
          <p:cNvSpPr>
            <a:spLocks noChangeArrowheads="1"/>
          </p:cNvSpPr>
          <p:nvPr/>
        </p:nvSpPr>
        <p:spPr bwMode="auto">
          <a:xfrm>
            <a:off x="6400801" y="2278966"/>
            <a:ext cx="1222776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18" name="コンテンツ プレースホルダー 2"/>
          <p:cNvSpPr>
            <a:spLocks noGrp="1"/>
          </p:cNvSpPr>
          <p:nvPr>
            <p:ph idx="1"/>
          </p:nvPr>
        </p:nvSpPr>
        <p:spPr>
          <a:xfrm>
            <a:off x="1097280" y="1754062"/>
            <a:ext cx="5205046" cy="4023360"/>
          </a:xfrm>
        </p:spPr>
        <p:txBody>
          <a:bodyPr>
            <a:normAutofit/>
          </a:bodyPr>
          <a:lstStyle/>
          <a:p>
            <a:endParaRPr kumimoji="1" lang="en-US" altLang="ja-JP" b="1" dirty="0" smtClean="0">
              <a:solidFill>
                <a:srgbClr val="006600"/>
              </a:solidFill>
            </a:endParaRPr>
          </a:p>
          <a:p>
            <a:r>
              <a:rPr lang="en-US" altLang="ja-JP" sz="3200" dirty="0" smtClean="0"/>
              <a:t>【</a:t>
            </a:r>
            <a:r>
              <a:rPr lang="ja-JP" altLang="en-US" sz="3200" dirty="0"/>
              <a:t>同種工事の優秀工事表彰</a:t>
            </a:r>
            <a:r>
              <a:rPr lang="en-US" altLang="ja-JP" sz="3200" dirty="0" smtClean="0"/>
              <a:t>】</a:t>
            </a:r>
          </a:p>
          <a:p>
            <a:r>
              <a:rPr lang="ja-JP" altLang="en-US" sz="2800" dirty="0"/>
              <a:t>・府中市又は東京都・都内市区町村発注の同種工事で、入札の告示日から過去３年以内に表彰を受けた実績を評価</a:t>
            </a:r>
            <a:r>
              <a:rPr lang="ja-JP" altLang="en-US" sz="2800" dirty="0" smtClean="0"/>
              <a:t>します。</a:t>
            </a:r>
            <a:endParaRPr lang="ja-JP" altLang="ja-JP" sz="2800" dirty="0"/>
          </a:p>
        </p:txBody>
      </p:sp>
      <p:graphicFrame>
        <p:nvGraphicFramePr>
          <p:cNvPr id="3" name="表 2"/>
          <p:cNvGraphicFramePr>
            <a:graphicFrameLocks noGrp="1"/>
          </p:cNvGraphicFramePr>
          <p:nvPr>
            <p:extLst>
              <p:ext uri="{D42A27DB-BD31-4B8C-83A1-F6EECF244321}">
                <p14:modId xmlns:p14="http://schemas.microsoft.com/office/powerpoint/2010/main" val="1387374348"/>
              </p:ext>
            </p:extLst>
          </p:nvPr>
        </p:nvGraphicFramePr>
        <p:xfrm>
          <a:off x="6400801" y="2278966"/>
          <a:ext cx="4754880" cy="2599910"/>
        </p:xfrm>
        <a:graphic>
          <a:graphicData uri="http://schemas.openxmlformats.org/drawingml/2006/table">
            <a:tbl>
              <a:tblPr firstRow="1" firstCol="1" lastRow="1" lastCol="1" bandRow="1" bandCol="1">
                <a:tableStyleId>{5C22544A-7EE6-4342-B048-85BDC9FD1C3A}</a:tableStyleId>
              </a:tblPr>
              <a:tblGrid>
                <a:gridCol w="2591046">
                  <a:extLst>
                    <a:ext uri="{9D8B030D-6E8A-4147-A177-3AD203B41FA5}">
                      <a16:colId xmlns:a16="http://schemas.microsoft.com/office/drawing/2014/main" val="3595954534"/>
                    </a:ext>
                  </a:extLst>
                </a:gridCol>
                <a:gridCol w="993044">
                  <a:extLst>
                    <a:ext uri="{9D8B030D-6E8A-4147-A177-3AD203B41FA5}">
                      <a16:colId xmlns:a16="http://schemas.microsoft.com/office/drawing/2014/main" val="673950188"/>
                    </a:ext>
                  </a:extLst>
                </a:gridCol>
                <a:gridCol w="1170790">
                  <a:extLst>
                    <a:ext uri="{9D8B030D-6E8A-4147-A177-3AD203B41FA5}">
                      <a16:colId xmlns:a16="http://schemas.microsoft.com/office/drawing/2014/main" val="2706525123"/>
                    </a:ext>
                  </a:extLst>
                </a:gridCol>
              </a:tblGrid>
              <a:tr h="634123">
                <a:tc>
                  <a:txBody>
                    <a:bodyPr/>
                    <a:lstStyle/>
                    <a:p>
                      <a:pPr algn="ctr">
                        <a:spcAft>
                          <a:spcPts val="0"/>
                        </a:spcAft>
                      </a:pPr>
                      <a:r>
                        <a:rPr lang="ja-JP" sz="2000" kern="100" dirty="0">
                          <a:effectLst/>
                          <a:latin typeface="メイリオ" panose="020B0604030504040204" pitchFamily="50" charset="-128"/>
                          <a:ea typeface="メイリオ" panose="020B0604030504040204" pitchFamily="50" charset="-128"/>
                        </a:rPr>
                        <a:t>評価基準</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kern="100">
                          <a:effectLst/>
                          <a:latin typeface="メイリオ" panose="020B0604030504040204" pitchFamily="50" charset="-128"/>
                          <a:ea typeface="メイリオ" panose="020B0604030504040204" pitchFamily="50" charset="-128"/>
                        </a:rPr>
                        <a:t>評価点</a:t>
                      </a:r>
                      <a:endParaRPr lang="ja-JP" sz="20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kern="100">
                          <a:effectLst/>
                          <a:latin typeface="メイリオ" panose="020B0604030504040204" pitchFamily="50" charset="-128"/>
                          <a:ea typeface="メイリオ" panose="020B0604030504040204" pitchFamily="50" charset="-128"/>
                        </a:rPr>
                        <a:t>配点</a:t>
                      </a:r>
                      <a:endParaRPr lang="ja-JP" sz="20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581774579"/>
                  </a:ext>
                </a:extLst>
              </a:tr>
              <a:tr h="658568">
                <a:tc>
                  <a:txBody>
                    <a:bodyPr/>
                    <a:lstStyle/>
                    <a:p>
                      <a:pPr algn="ctr">
                        <a:spcAft>
                          <a:spcPts val="0"/>
                        </a:spcAft>
                      </a:pPr>
                      <a:r>
                        <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府中市</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２</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3">
                  <a:txBody>
                    <a:bodyPr/>
                    <a:lstStyle/>
                    <a:p>
                      <a:pPr algn="ctr">
                        <a:spcAft>
                          <a:spcPts val="0"/>
                        </a:spcAft>
                      </a:pPr>
                      <a:r>
                        <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２</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064791062"/>
                  </a:ext>
                </a:extLst>
              </a:tr>
              <a:tr h="648651">
                <a:tc>
                  <a:txBody>
                    <a:bodyPr/>
                    <a:lstStyle/>
                    <a:p>
                      <a:pPr algn="ctr">
                        <a:spcAft>
                          <a:spcPts val="0"/>
                        </a:spcAft>
                      </a:pPr>
                      <a:r>
                        <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東京都又</a:t>
                      </a:r>
                      <a:r>
                        <a:rPr lang="ja-JP"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は</a:t>
                      </a:r>
                      <a:endParaRPr lang="en-US" altLang="ja-JP"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spcAft>
                          <a:spcPts val="0"/>
                        </a:spcAft>
                      </a:pPr>
                      <a:r>
                        <a:rPr lang="ja-JP"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都内</a:t>
                      </a:r>
                      <a:r>
                        <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市区</a:t>
                      </a:r>
                      <a:r>
                        <a:rPr lang="ja-JP"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町村</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kumimoji="1" lang="ja-JP" altLang="en-US"/>
                    </a:p>
                  </a:txBody>
                  <a:tcPr/>
                </a:tc>
                <a:extLst>
                  <a:ext uri="{0D108BD9-81ED-4DB2-BD59-A6C34878D82A}">
                    <a16:rowId xmlns:a16="http://schemas.microsoft.com/office/drawing/2014/main" val="4081388068"/>
                  </a:ext>
                </a:extLst>
              </a:tr>
              <a:tr h="658568">
                <a:tc>
                  <a:txBody>
                    <a:bodyPr/>
                    <a:lstStyle/>
                    <a:p>
                      <a:pPr algn="ctr">
                        <a:spcAft>
                          <a:spcPts val="0"/>
                        </a:spcAft>
                      </a:pPr>
                      <a:r>
                        <a:rPr lang="ja-JP" sz="2000" b="1" kern="10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表彰を受けていない</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０</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kumimoji="1" lang="ja-JP" altLang="en-US"/>
                    </a:p>
                  </a:txBody>
                  <a:tcPr/>
                </a:tc>
                <a:extLst>
                  <a:ext uri="{0D108BD9-81ED-4DB2-BD59-A6C34878D82A}">
                    <a16:rowId xmlns:a16="http://schemas.microsoft.com/office/drawing/2014/main" val="1307894698"/>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440634220"/>
              </p:ext>
            </p:extLst>
          </p:nvPr>
        </p:nvGraphicFramePr>
        <p:xfrm>
          <a:off x="1302197" y="4878876"/>
          <a:ext cx="4690772" cy="914400"/>
        </p:xfrm>
        <a:graphic>
          <a:graphicData uri="http://schemas.openxmlformats.org/drawingml/2006/table">
            <a:tbl>
              <a:tblPr firstRow="1" bandRow="1">
                <a:tableStyleId>{5C22544A-7EE6-4342-B048-85BDC9FD1C3A}</a:tableStyleId>
              </a:tblPr>
              <a:tblGrid>
                <a:gridCol w="1161961">
                  <a:extLst>
                    <a:ext uri="{9D8B030D-6E8A-4147-A177-3AD203B41FA5}">
                      <a16:colId xmlns:a16="http://schemas.microsoft.com/office/drawing/2014/main" val="3742230315"/>
                    </a:ext>
                  </a:extLst>
                </a:gridCol>
                <a:gridCol w="3528811">
                  <a:extLst>
                    <a:ext uri="{9D8B030D-6E8A-4147-A177-3AD203B41FA5}">
                      <a16:colId xmlns:a16="http://schemas.microsoft.com/office/drawing/2014/main" val="543121708"/>
                    </a:ext>
                  </a:extLst>
                </a:gridCol>
              </a:tblGrid>
              <a:tr h="370840">
                <a:tc>
                  <a:txBody>
                    <a:bodyPr/>
                    <a:lstStyle/>
                    <a:p>
                      <a:r>
                        <a:rPr kumimoji="1" lang="ja-JP" altLang="en-US" dirty="0" smtClean="0"/>
                        <a:t>提出書類</a:t>
                      </a:r>
                      <a:endParaRPr kumimoji="1" lang="ja-JP" altLang="en-US" dirty="0"/>
                    </a:p>
                  </a:txBody>
                  <a:tcPr>
                    <a:solidFill>
                      <a:srgbClr val="FF3300"/>
                    </a:solidFill>
                  </a:tcPr>
                </a:tc>
                <a:tc>
                  <a:txBody>
                    <a:bodyPr/>
                    <a:lstStyle/>
                    <a:p>
                      <a:r>
                        <a:rPr kumimoji="1" lang="ja-JP" altLang="en-US" dirty="0" smtClean="0"/>
                        <a:t>府中市以外で表彰を受けた場合は、表彰を受けたことが分かるもの</a:t>
                      </a:r>
                      <a:endParaRPr kumimoji="1" lang="ja-JP" altLang="en-US" dirty="0"/>
                    </a:p>
                  </a:txBody>
                  <a:tcPr>
                    <a:solidFill>
                      <a:srgbClr val="FF3300"/>
                    </a:solidFill>
                  </a:tcPr>
                </a:tc>
                <a:extLst>
                  <a:ext uri="{0D108BD9-81ED-4DB2-BD59-A6C34878D82A}">
                    <a16:rowId xmlns:a16="http://schemas.microsoft.com/office/drawing/2014/main" val="2114698366"/>
                  </a:ext>
                </a:extLst>
              </a:tr>
            </a:tbl>
          </a:graphicData>
        </a:graphic>
      </p:graphicFrame>
      <p:sp>
        <p:nvSpPr>
          <p:cNvPr id="8" name="スライド番号プレースホルダー 7"/>
          <p:cNvSpPr>
            <a:spLocks noGrp="1"/>
          </p:cNvSpPr>
          <p:nvPr>
            <p:ph type="sldNum" sz="quarter" idx="12"/>
          </p:nvPr>
        </p:nvSpPr>
        <p:spPr/>
        <p:txBody>
          <a:bodyPr/>
          <a:lstStyle/>
          <a:p>
            <a:fld id="{2BD14A09-4A85-43F6-B965-0330E39F61FC}" type="slidenum">
              <a:rPr kumimoji="1" lang="ja-JP" altLang="en-US" smtClean="0"/>
              <a:pPr/>
              <a:t>20</a:t>
            </a:fld>
            <a:endParaRPr kumimoji="1" lang="ja-JP" altLang="en-US"/>
          </a:p>
        </p:txBody>
      </p:sp>
    </p:spTree>
    <p:extLst>
      <p:ext uri="{BB962C8B-B14F-4D97-AF65-F5344CB8AC3E}">
        <p14:creationId xmlns:p14="http://schemas.microsoft.com/office/powerpoint/2010/main" val="17406331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03305"/>
            <a:ext cx="10058400" cy="1450757"/>
          </a:xfrm>
        </p:spPr>
        <p:txBody>
          <a:bodyPr>
            <a:normAutofit/>
          </a:bodyPr>
          <a:lstStyle/>
          <a:p>
            <a:r>
              <a:rPr lang="ja-JP" altLang="en-US" sz="2400" b="1" dirty="0" smtClean="0">
                <a:solidFill>
                  <a:srgbClr val="FF3300"/>
                </a:solidFill>
              </a:rPr>
              <a:t>総合評価方式</a:t>
            </a:r>
            <a:r>
              <a:rPr lang="en-US" altLang="ja-JP" sz="2800" dirty="0" smtClean="0">
                <a:solidFill>
                  <a:srgbClr val="FF3300"/>
                </a:solidFill>
              </a:rPr>
              <a:t/>
            </a:r>
            <a:br>
              <a:rPr lang="en-US" altLang="ja-JP" sz="2800" dirty="0" smtClean="0">
                <a:solidFill>
                  <a:srgbClr val="FF3300"/>
                </a:solidFill>
              </a:rPr>
            </a:br>
            <a:r>
              <a:rPr lang="ja-JP" altLang="en-US" sz="4000" b="1" dirty="0" smtClean="0"/>
              <a:t>技術評価点の評価項目</a:t>
            </a:r>
            <a:endParaRPr kumimoji="1" lang="ja-JP" altLang="en-US" sz="4000" dirty="0"/>
          </a:p>
        </p:txBody>
      </p:sp>
      <p:sp>
        <p:nvSpPr>
          <p:cNvPr id="4" name="Rectangle 2"/>
          <p:cNvSpPr>
            <a:spLocks noChangeArrowheads="1"/>
          </p:cNvSpPr>
          <p:nvPr/>
        </p:nvSpPr>
        <p:spPr bwMode="auto">
          <a:xfrm>
            <a:off x="-103031" y="10303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4"/>
          <p:cNvSpPr>
            <a:spLocks noChangeArrowheads="1"/>
          </p:cNvSpPr>
          <p:nvPr/>
        </p:nvSpPr>
        <p:spPr bwMode="auto">
          <a:xfrm>
            <a:off x="6400801" y="2278966"/>
            <a:ext cx="1222776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18" name="コンテンツ プレースホルダー 2"/>
          <p:cNvSpPr>
            <a:spLocks noGrp="1"/>
          </p:cNvSpPr>
          <p:nvPr>
            <p:ph idx="1"/>
          </p:nvPr>
        </p:nvSpPr>
        <p:spPr>
          <a:xfrm>
            <a:off x="1097280" y="1754062"/>
            <a:ext cx="5205046" cy="4023360"/>
          </a:xfrm>
        </p:spPr>
        <p:txBody>
          <a:bodyPr>
            <a:normAutofit/>
          </a:bodyPr>
          <a:lstStyle/>
          <a:p>
            <a:endParaRPr kumimoji="1" lang="en-US" altLang="ja-JP" b="1" dirty="0" smtClean="0">
              <a:solidFill>
                <a:srgbClr val="006600"/>
              </a:solidFill>
            </a:endParaRPr>
          </a:p>
          <a:p>
            <a:r>
              <a:rPr lang="en-US" altLang="ja-JP" sz="3200" dirty="0" smtClean="0"/>
              <a:t>【</a:t>
            </a:r>
            <a:r>
              <a:rPr lang="ja-JP" altLang="en-US" sz="2800" dirty="0" smtClean="0"/>
              <a:t>配置予定技術者の保有資格</a:t>
            </a:r>
            <a:r>
              <a:rPr lang="en-US" altLang="ja-JP" sz="3200" dirty="0" smtClean="0"/>
              <a:t>】</a:t>
            </a:r>
          </a:p>
          <a:p>
            <a:r>
              <a:rPr lang="ja-JP" altLang="en-US" sz="2800" dirty="0"/>
              <a:t>・配置予定技術者の保有資格を評価</a:t>
            </a:r>
            <a:r>
              <a:rPr lang="ja-JP" altLang="en-US" sz="2800" dirty="0" smtClean="0"/>
              <a:t>します。</a:t>
            </a:r>
            <a:endParaRPr lang="ja-JP" altLang="ja-JP" sz="2800" dirty="0"/>
          </a:p>
        </p:txBody>
      </p:sp>
      <p:graphicFrame>
        <p:nvGraphicFramePr>
          <p:cNvPr id="3" name="表 2"/>
          <p:cNvGraphicFramePr>
            <a:graphicFrameLocks noGrp="1"/>
          </p:cNvGraphicFramePr>
          <p:nvPr>
            <p:extLst>
              <p:ext uri="{D42A27DB-BD31-4B8C-83A1-F6EECF244321}">
                <p14:modId xmlns:p14="http://schemas.microsoft.com/office/powerpoint/2010/main" val="3721701649"/>
              </p:ext>
            </p:extLst>
          </p:nvPr>
        </p:nvGraphicFramePr>
        <p:xfrm>
          <a:off x="6400801" y="2278966"/>
          <a:ext cx="4754880" cy="2599910"/>
        </p:xfrm>
        <a:graphic>
          <a:graphicData uri="http://schemas.openxmlformats.org/drawingml/2006/table">
            <a:tbl>
              <a:tblPr firstRow="1" firstCol="1" lastRow="1" lastCol="1" bandRow="1" bandCol="1">
                <a:tableStyleId>{5C22544A-7EE6-4342-B048-85BDC9FD1C3A}</a:tableStyleId>
              </a:tblPr>
              <a:tblGrid>
                <a:gridCol w="2591046">
                  <a:extLst>
                    <a:ext uri="{9D8B030D-6E8A-4147-A177-3AD203B41FA5}">
                      <a16:colId xmlns:a16="http://schemas.microsoft.com/office/drawing/2014/main" val="3595954534"/>
                    </a:ext>
                  </a:extLst>
                </a:gridCol>
                <a:gridCol w="993044">
                  <a:extLst>
                    <a:ext uri="{9D8B030D-6E8A-4147-A177-3AD203B41FA5}">
                      <a16:colId xmlns:a16="http://schemas.microsoft.com/office/drawing/2014/main" val="673950188"/>
                    </a:ext>
                  </a:extLst>
                </a:gridCol>
                <a:gridCol w="1170790">
                  <a:extLst>
                    <a:ext uri="{9D8B030D-6E8A-4147-A177-3AD203B41FA5}">
                      <a16:colId xmlns:a16="http://schemas.microsoft.com/office/drawing/2014/main" val="2706525123"/>
                    </a:ext>
                  </a:extLst>
                </a:gridCol>
              </a:tblGrid>
              <a:tr h="634123">
                <a:tc>
                  <a:txBody>
                    <a:bodyPr/>
                    <a:lstStyle/>
                    <a:p>
                      <a:pPr algn="ctr">
                        <a:spcAft>
                          <a:spcPts val="0"/>
                        </a:spcAft>
                      </a:pPr>
                      <a:r>
                        <a:rPr lang="ja-JP" sz="2000" kern="100" dirty="0">
                          <a:effectLst/>
                          <a:latin typeface="メイリオ" panose="020B0604030504040204" pitchFamily="50" charset="-128"/>
                          <a:ea typeface="メイリオ" panose="020B0604030504040204" pitchFamily="50" charset="-128"/>
                        </a:rPr>
                        <a:t>評価基準</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kern="100">
                          <a:effectLst/>
                          <a:latin typeface="メイリオ" panose="020B0604030504040204" pitchFamily="50" charset="-128"/>
                          <a:ea typeface="メイリオ" panose="020B0604030504040204" pitchFamily="50" charset="-128"/>
                        </a:rPr>
                        <a:t>評価点</a:t>
                      </a:r>
                      <a:endParaRPr lang="ja-JP" sz="20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kern="100">
                          <a:effectLst/>
                          <a:latin typeface="メイリオ" panose="020B0604030504040204" pitchFamily="50" charset="-128"/>
                          <a:ea typeface="メイリオ" panose="020B0604030504040204" pitchFamily="50" charset="-128"/>
                        </a:rPr>
                        <a:t>配点</a:t>
                      </a:r>
                      <a:endParaRPr lang="ja-JP" sz="20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581774579"/>
                  </a:ext>
                </a:extLst>
              </a:tr>
              <a:tr h="658568">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１級技術者</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２</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3">
                  <a:txBody>
                    <a:bodyPr/>
                    <a:lstStyle/>
                    <a:p>
                      <a:pPr algn="ctr">
                        <a:spcAft>
                          <a:spcPts val="0"/>
                        </a:spcAft>
                      </a:pPr>
                      <a:r>
                        <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２</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064791062"/>
                  </a:ext>
                </a:extLst>
              </a:tr>
              <a:tr h="648651">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２級技術者</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kumimoji="1" lang="ja-JP" altLang="en-US"/>
                    </a:p>
                  </a:txBody>
                  <a:tcPr/>
                </a:tc>
                <a:extLst>
                  <a:ext uri="{0D108BD9-81ED-4DB2-BD59-A6C34878D82A}">
                    <a16:rowId xmlns:a16="http://schemas.microsoft.com/office/drawing/2014/main" val="4081388068"/>
                  </a:ext>
                </a:extLst>
              </a:tr>
              <a:tr h="658568">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その他の技術者</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０</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kumimoji="1" lang="ja-JP" altLang="en-US"/>
                    </a:p>
                  </a:txBody>
                  <a:tcPr/>
                </a:tc>
                <a:extLst>
                  <a:ext uri="{0D108BD9-81ED-4DB2-BD59-A6C34878D82A}">
                    <a16:rowId xmlns:a16="http://schemas.microsoft.com/office/drawing/2014/main" val="1307894698"/>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804738646"/>
              </p:ext>
            </p:extLst>
          </p:nvPr>
        </p:nvGraphicFramePr>
        <p:xfrm>
          <a:off x="1302197" y="4508036"/>
          <a:ext cx="4690772" cy="914400"/>
        </p:xfrm>
        <a:graphic>
          <a:graphicData uri="http://schemas.openxmlformats.org/drawingml/2006/table">
            <a:tbl>
              <a:tblPr firstRow="1" bandRow="1">
                <a:tableStyleId>{5C22544A-7EE6-4342-B048-85BDC9FD1C3A}</a:tableStyleId>
              </a:tblPr>
              <a:tblGrid>
                <a:gridCol w="1161961">
                  <a:extLst>
                    <a:ext uri="{9D8B030D-6E8A-4147-A177-3AD203B41FA5}">
                      <a16:colId xmlns:a16="http://schemas.microsoft.com/office/drawing/2014/main" val="3742230315"/>
                    </a:ext>
                  </a:extLst>
                </a:gridCol>
                <a:gridCol w="3528811">
                  <a:extLst>
                    <a:ext uri="{9D8B030D-6E8A-4147-A177-3AD203B41FA5}">
                      <a16:colId xmlns:a16="http://schemas.microsoft.com/office/drawing/2014/main" val="543121708"/>
                    </a:ext>
                  </a:extLst>
                </a:gridCol>
              </a:tblGrid>
              <a:tr h="370840">
                <a:tc>
                  <a:txBody>
                    <a:bodyPr/>
                    <a:lstStyle/>
                    <a:p>
                      <a:r>
                        <a:rPr kumimoji="1" lang="ja-JP" altLang="en-US" dirty="0" smtClean="0"/>
                        <a:t>提出書類</a:t>
                      </a:r>
                      <a:endParaRPr kumimoji="1" lang="ja-JP" altLang="en-US" dirty="0"/>
                    </a:p>
                  </a:txBody>
                  <a:tcPr>
                    <a:solidFill>
                      <a:srgbClr val="FF3300"/>
                    </a:solidFill>
                  </a:tcPr>
                </a:tc>
                <a:tc>
                  <a:txBody>
                    <a:bodyPr/>
                    <a:lstStyle/>
                    <a:p>
                      <a:r>
                        <a:rPr kumimoji="1" lang="ja-JP" altLang="en-US" dirty="0" smtClean="0"/>
                        <a:t>資格者証の写し</a:t>
                      </a:r>
                      <a:endParaRPr kumimoji="1" lang="en-US" altLang="ja-JP" dirty="0" smtClean="0"/>
                    </a:p>
                    <a:p>
                      <a:r>
                        <a:rPr kumimoji="1" lang="ja-JP" altLang="ja-JP" sz="1800" b="1" kern="1200" dirty="0" smtClean="0">
                          <a:solidFill>
                            <a:schemeClr val="lt1"/>
                          </a:solidFill>
                          <a:effectLst/>
                          <a:latin typeface="+mn-lt"/>
                          <a:ea typeface="+mn-ea"/>
                          <a:cs typeface="+mn-cs"/>
                        </a:rPr>
                        <a:t>（過去の案件や現場代理人等の調査で提出済みの場合は不要です）</a:t>
                      </a:r>
                      <a:endParaRPr kumimoji="1" lang="ja-JP" altLang="en-US" dirty="0"/>
                    </a:p>
                  </a:txBody>
                  <a:tcPr>
                    <a:solidFill>
                      <a:srgbClr val="FF3300"/>
                    </a:solidFill>
                  </a:tcPr>
                </a:tc>
                <a:extLst>
                  <a:ext uri="{0D108BD9-81ED-4DB2-BD59-A6C34878D82A}">
                    <a16:rowId xmlns:a16="http://schemas.microsoft.com/office/drawing/2014/main" val="2114698366"/>
                  </a:ext>
                </a:extLst>
              </a:tr>
            </a:tbl>
          </a:graphicData>
        </a:graphic>
      </p:graphicFrame>
      <p:sp>
        <p:nvSpPr>
          <p:cNvPr id="8" name="スライド番号プレースホルダー 7"/>
          <p:cNvSpPr>
            <a:spLocks noGrp="1"/>
          </p:cNvSpPr>
          <p:nvPr>
            <p:ph type="sldNum" sz="quarter" idx="12"/>
          </p:nvPr>
        </p:nvSpPr>
        <p:spPr/>
        <p:txBody>
          <a:bodyPr/>
          <a:lstStyle/>
          <a:p>
            <a:fld id="{2BD14A09-4A85-43F6-B965-0330E39F61FC}" type="slidenum">
              <a:rPr kumimoji="1" lang="ja-JP" altLang="en-US" smtClean="0"/>
              <a:pPr/>
              <a:t>21</a:t>
            </a:fld>
            <a:endParaRPr kumimoji="1" lang="ja-JP" altLang="en-US"/>
          </a:p>
        </p:txBody>
      </p:sp>
    </p:spTree>
    <p:extLst>
      <p:ext uri="{BB962C8B-B14F-4D97-AF65-F5344CB8AC3E}">
        <p14:creationId xmlns:p14="http://schemas.microsoft.com/office/powerpoint/2010/main" val="39406740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03305"/>
            <a:ext cx="10058400" cy="1450757"/>
          </a:xfrm>
        </p:spPr>
        <p:txBody>
          <a:bodyPr>
            <a:normAutofit/>
          </a:bodyPr>
          <a:lstStyle/>
          <a:p>
            <a:r>
              <a:rPr lang="ja-JP" altLang="en-US" sz="2400" b="1" dirty="0" smtClean="0">
                <a:solidFill>
                  <a:srgbClr val="FF3300"/>
                </a:solidFill>
              </a:rPr>
              <a:t>総合評価方式</a:t>
            </a:r>
            <a:r>
              <a:rPr lang="en-US" altLang="ja-JP" sz="2800" dirty="0" smtClean="0">
                <a:solidFill>
                  <a:srgbClr val="FF3300"/>
                </a:solidFill>
              </a:rPr>
              <a:t/>
            </a:r>
            <a:br>
              <a:rPr lang="en-US" altLang="ja-JP" sz="2800" dirty="0" smtClean="0">
                <a:solidFill>
                  <a:srgbClr val="FF3300"/>
                </a:solidFill>
              </a:rPr>
            </a:br>
            <a:r>
              <a:rPr lang="ja-JP" altLang="en-US" sz="4000" b="1" dirty="0" smtClean="0"/>
              <a:t>技術評価点の評価項目</a:t>
            </a:r>
            <a:endParaRPr kumimoji="1" lang="ja-JP" altLang="en-US" sz="4000" dirty="0"/>
          </a:p>
        </p:txBody>
      </p:sp>
      <p:sp>
        <p:nvSpPr>
          <p:cNvPr id="4" name="Rectangle 2"/>
          <p:cNvSpPr>
            <a:spLocks noChangeArrowheads="1"/>
          </p:cNvSpPr>
          <p:nvPr/>
        </p:nvSpPr>
        <p:spPr bwMode="auto">
          <a:xfrm>
            <a:off x="-103031" y="10303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4"/>
          <p:cNvSpPr>
            <a:spLocks noChangeArrowheads="1"/>
          </p:cNvSpPr>
          <p:nvPr/>
        </p:nvSpPr>
        <p:spPr bwMode="auto">
          <a:xfrm>
            <a:off x="6400801" y="2278966"/>
            <a:ext cx="1222776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18" name="コンテンツ プレースホルダー 2"/>
          <p:cNvSpPr>
            <a:spLocks noGrp="1"/>
          </p:cNvSpPr>
          <p:nvPr>
            <p:ph idx="1"/>
          </p:nvPr>
        </p:nvSpPr>
        <p:spPr>
          <a:xfrm>
            <a:off x="1097280" y="1754062"/>
            <a:ext cx="5205046" cy="3655065"/>
          </a:xfrm>
        </p:spPr>
        <p:txBody>
          <a:bodyPr>
            <a:normAutofit fontScale="92500"/>
          </a:bodyPr>
          <a:lstStyle/>
          <a:p>
            <a:pPr marL="0" indent="0">
              <a:buNone/>
            </a:pPr>
            <a:r>
              <a:rPr lang="ja-JP" altLang="en-US" b="1" dirty="0">
                <a:solidFill>
                  <a:srgbClr val="006600"/>
                </a:solidFill>
              </a:rPr>
              <a:t>　</a:t>
            </a:r>
            <a:r>
              <a:rPr lang="en-US" altLang="ja-JP" sz="3200" dirty="0" smtClean="0"/>
              <a:t>【</a:t>
            </a:r>
            <a:r>
              <a:rPr lang="ja-JP" altLang="en-US" sz="2800" dirty="0" smtClean="0"/>
              <a:t>入札参加事業者等の所在地</a:t>
            </a:r>
            <a:r>
              <a:rPr lang="en-US" altLang="ja-JP" sz="3200" dirty="0" smtClean="0"/>
              <a:t>】</a:t>
            </a:r>
          </a:p>
          <a:p>
            <a:r>
              <a:rPr lang="ja-JP" altLang="en-US" sz="2800" dirty="0" smtClean="0"/>
              <a:t>・入札参加事業者と下請予定事業者の所在地を評価します。</a:t>
            </a:r>
            <a:endParaRPr lang="en-US" altLang="ja-JP" sz="2800" dirty="0" smtClean="0"/>
          </a:p>
          <a:p>
            <a:r>
              <a:rPr lang="ja-JP" altLang="en-US" sz="2800" dirty="0" smtClean="0">
                <a:solidFill>
                  <a:srgbClr val="FF0000"/>
                </a:solidFill>
              </a:rPr>
              <a:t>全て</a:t>
            </a:r>
            <a:r>
              <a:rPr lang="ja-JP" altLang="en-US" sz="2800" dirty="0" smtClean="0"/>
              <a:t>の施工を</a:t>
            </a:r>
            <a:endParaRPr lang="en-US" altLang="ja-JP" sz="2800" dirty="0" smtClean="0"/>
          </a:p>
          <a:p>
            <a:r>
              <a:rPr lang="ja-JP" altLang="en-US" sz="2800" dirty="0" smtClean="0"/>
              <a:t>・市内</a:t>
            </a:r>
            <a:r>
              <a:rPr lang="ja-JP" altLang="en-US" sz="2800" dirty="0" smtClean="0">
                <a:solidFill>
                  <a:srgbClr val="FF0000"/>
                </a:solidFill>
              </a:rPr>
              <a:t>本店</a:t>
            </a:r>
            <a:r>
              <a:rPr lang="ja-JP" altLang="en-US" sz="2800" dirty="0" smtClean="0"/>
              <a:t>事業者が行う場合：</a:t>
            </a:r>
            <a:r>
              <a:rPr lang="ja-JP" altLang="en-US" sz="2800" dirty="0" smtClean="0">
                <a:solidFill>
                  <a:srgbClr val="FF0000"/>
                </a:solidFill>
              </a:rPr>
              <a:t>４点</a:t>
            </a:r>
            <a:endParaRPr lang="en-US" altLang="ja-JP" sz="2800" dirty="0" smtClean="0">
              <a:solidFill>
                <a:srgbClr val="FF0000"/>
              </a:solidFill>
            </a:endParaRPr>
          </a:p>
          <a:p>
            <a:r>
              <a:rPr lang="ja-JP" altLang="en-US" sz="2800" dirty="0" smtClean="0"/>
              <a:t>・市内</a:t>
            </a:r>
            <a:r>
              <a:rPr lang="ja-JP" altLang="en-US" sz="2800" dirty="0" smtClean="0">
                <a:solidFill>
                  <a:srgbClr val="FF0000"/>
                </a:solidFill>
              </a:rPr>
              <a:t>支店</a:t>
            </a:r>
            <a:r>
              <a:rPr lang="ja-JP" altLang="en-US" sz="2800" dirty="0"/>
              <a:t>事</a:t>
            </a:r>
            <a:r>
              <a:rPr lang="ja-JP" altLang="en-US" sz="2800" dirty="0" smtClean="0"/>
              <a:t>業者が行う場合：</a:t>
            </a:r>
            <a:r>
              <a:rPr lang="ja-JP" altLang="en-US" sz="2800" dirty="0" smtClean="0">
                <a:solidFill>
                  <a:srgbClr val="FF0000"/>
                </a:solidFill>
              </a:rPr>
              <a:t>２点</a:t>
            </a:r>
            <a:endParaRPr lang="en-US" altLang="ja-JP" sz="2800" dirty="0" smtClean="0">
              <a:solidFill>
                <a:srgbClr val="FF0000"/>
              </a:solidFill>
            </a:endParaRPr>
          </a:p>
          <a:p>
            <a:r>
              <a:rPr lang="ja-JP" altLang="en-US" sz="2800" dirty="0" smtClean="0"/>
              <a:t>加点します。</a:t>
            </a:r>
            <a:endParaRPr lang="en-US" altLang="ja-JP" sz="2800" dirty="0" smtClean="0"/>
          </a:p>
          <a:p>
            <a:endParaRPr lang="en-US" altLang="ja-JP" sz="2800" dirty="0" smtClean="0"/>
          </a:p>
          <a:p>
            <a:endParaRPr lang="ja-JP" altLang="ja-JP" sz="2800" dirty="0"/>
          </a:p>
        </p:txBody>
      </p:sp>
      <p:graphicFrame>
        <p:nvGraphicFramePr>
          <p:cNvPr id="3" name="表 2"/>
          <p:cNvGraphicFramePr>
            <a:graphicFrameLocks noGrp="1"/>
          </p:cNvGraphicFramePr>
          <p:nvPr>
            <p:extLst>
              <p:ext uri="{D42A27DB-BD31-4B8C-83A1-F6EECF244321}">
                <p14:modId xmlns:p14="http://schemas.microsoft.com/office/powerpoint/2010/main" val="2774855840"/>
              </p:ext>
            </p:extLst>
          </p:nvPr>
        </p:nvGraphicFramePr>
        <p:xfrm>
          <a:off x="6302326" y="1802324"/>
          <a:ext cx="4804117" cy="3980316"/>
        </p:xfrm>
        <a:graphic>
          <a:graphicData uri="http://schemas.openxmlformats.org/drawingml/2006/table">
            <a:tbl>
              <a:tblPr firstRow="1" firstCol="1" lastRow="1" lastCol="1" bandRow="1" bandCol="1">
                <a:tableStyleId>{5C22544A-7EE6-4342-B048-85BDC9FD1C3A}</a:tableStyleId>
              </a:tblPr>
              <a:tblGrid>
                <a:gridCol w="3305313">
                  <a:extLst>
                    <a:ext uri="{9D8B030D-6E8A-4147-A177-3AD203B41FA5}">
                      <a16:colId xmlns:a16="http://schemas.microsoft.com/office/drawing/2014/main" val="3595954534"/>
                    </a:ext>
                  </a:extLst>
                </a:gridCol>
                <a:gridCol w="1004553">
                  <a:extLst>
                    <a:ext uri="{9D8B030D-6E8A-4147-A177-3AD203B41FA5}">
                      <a16:colId xmlns:a16="http://schemas.microsoft.com/office/drawing/2014/main" val="673950188"/>
                    </a:ext>
                  </a:extLst>
                </a:gridCol>
                <a:gridCol w="494251">
                  <a:extLst>
                    <a:ext uri="{9D8B030D-6E8A-4147-A177-3AD203B41FA5}">
                      <a16:colId xmlns:a16="http://schemas.microsoft.com/office/drawing/2014/main" val="2706525123"/>
                    </a:ext>
                  </a:extLst>
                </a:gridCol>
              </a:tblGrid>
              <a:tr h="519421">
                <a:tc>
                  <a:txBody>
                    <a:bodyPr/>
                    <a:lstStyle/>
                    <a:p>
                      <a:pPr algn="ctr">
                        <a:spcAft>
                          <a:spcPts val="0"/>
                        </a:spcAft>
                      </a:pPr>
                      <a:r>
                        <a:rPr lang="ja-JP" sz="2000" kern="100" dirty="0">
                          <a:effectLst/>
                          <a:latin typeface="メイリオ" panose="020B0604030504040204" pitchFamily="50" charset="-128"/>
                          <a:ea typeface="メイリオ" panose="020B0604030504040204" pitchFamily="50" charset="-128"/>
                        </a:rPr>
                        <a:t>評価基準</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kern="100" dirty="0">
                          <a:effectLst/>
                          <a:latin typeface="メイリオ" panose="020B0604030504040204" pitchFamily="50" charset="-128"/>
                          <a:ea typeface="メイリオ" panose="020B0604030504040204" pitchFamily="50" charset="-128"/>
                        </a:rPr>
                        <a:t>評価点</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kern="100">
                          <a:effectLst/>
                          <a:latin typeface="メイリオ" panose="020B0604030504040204" pitchFamily="50" charset="-128"/>
                          <a:ea typeface="メイリオ" panose="020B0604030504040204" pitchFamily="50" charset="-128"/>
                        </a:rPr>
                        <a:t>配点</a:t>
                      </a:r>
                      <a:endParaRPr lang="ja-JP" sz="20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11270" marR="1112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581774579"/>
                  </a:ext>
                </a:extLst>
              </a:tr>
              <a:tr h="1326968">
                <a:tc>
                  <a:txBody>
                    <a:bodyPr/>
                    <a:lstStyle/>
                    <a:p>
                      <a:pPr algn="ctr">
                        <a:spcAft>
                          <a:spcPts val="0"/>
                        </a:spcAft>
                      </a:pPr>
                      <a:r>
                        <a:rPr lang="ja-JP" altLang="en-US" sz="16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府中市内本店の自社施工割合</a:t>
                      </a:r>
                      <a:endParaRPr lang="en-US" altLang="ja-JP" sz="16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spcAft>
                          <a:spcPts val="0"/>
                        </a:spcAft>
                      </a:pPr>
                      <a:r>
                        <a:rPr lang="ja-JP" altLang="en-US" sz="16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a:t>
                      </a:r>
                    </a:p>
                    <a:p>
                      <a:pPr algn="ctr">
                        <a:spcAft>
                          <a:spcPts val="0"/>
                        </a:spcAft>
                      </a:pPr>
                      <a:r>
                        <a:rPr lang="ja-JP" altLang="en-US" sz="16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府中市内本店業者への下請の割合</a:t>
                      </a:r>
                    </a:p>
                    <a:p>
                      <a:pPr algn="ctr">
                        <a:spcAft>
                          <a:spcPts val="0"/>
                        </a:spcAft>
                      </a:pPr>
                      <a:r>
                        <a:rPr lang="ja-JP" altLang="en-US" sz="16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（単位：％（整数））</a:t>
                      </a:r>
                      <a:endParaRPr lang="ja-JP" altLang="en-US" sz="16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掛け率</a:t>
                      </a:r>
                      <a:endParaRPr lang="en-US" altLang="ja-JP"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４</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3">
                  <a:txBody>
                    <a:bodyPr/>
                    <a:lstStyle/>
                    <a:p>
                      <a:pPr algn="ctr">
                        <a:spcAft>
                          <a:spcPts val="0"/>
                        </a:spcAft>
                      </a:pPr>
                      <a:r>
                        <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４</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064791062"/>
                  </a:ext>
                </a:extLst>
              </a:tr>
              <a:tr h="1326968">
                <a:tc>
                  <a:txBody>
                    <a:bodyPr/>
                    <a:lstStyle/>
                    <a:p>
                      <a:pPr algn="ctr">
                        <a:spcAft>
                          <a:spcPts val="0"/>
                        </a:spcAft>
                      </a:pPr>
                      <a:r>
                        <a:rPr lang="ja-JP" altLang="en-US" sz="16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府中市内支店等の自社施工割合</a:t>
                      </a:r>
                      <a:endParaRPr lang="en-US" altLang="ja-JP" sz="16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spcAft>
                          <a:spcPts val="0"/>
                        </a:spcAft>
                      </a:pPr>
                      <a:r>
                        <a:rPr lang="ja-JP" altLang="en-US" sz="16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a:t>
                      </a:r>
                    </a:p>
                    <a:p>
                      <a:pPr algn="ctr">
                        <a:spcAft>
                          <a:spcPts val="0"/>
                        </a:spcAft>
                      </a:pPr>
                      <a:r>
                        <a:rPr lang="ja-JP" altLang="en-US" sz="16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府中市内支店等への下請の割合（単位：％（整数））</a:t>
                      </a:r>
                      <a:endParaRPr lang="ja-JP" altLang="en-US" sz="16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掛け率</a:t>
                      </a:r>
                      <a:endParaRPr lang="en-US" altLang="ja-JP"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２</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kumimoji="1" lang="ja-JP" altLang="en-US"/>
                    </a:p>
                  </a:txBody>
                  <a:tcPr/>
                </a:tc>
                <a:extLst>
                  <a:ext uri="{0D108BD9-81ED-4DB2-BD59-A6C34878D82A}">
                    <a16:rowId xmlns:a16="http://schemas.microsoft.com/office/drawing/2014/main" val="4081388068"/>
                  </a:ext>
                </a:extLst>
              </a:tr>
              <a:tr h="716780">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市外業者</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０</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kumimoji="1" lang="ja-JP" altLang="en-US"/>
                    </a:p>
                  </a:txBody>
                  <a:tcPr/>
                </a:tc>
                <a:extLst>
                  <a:ext uri="{0D108BD9-81ED-4DB2-BD59-A6C34878D82A}">
                    <a16:rowId xmlns:a16="http://schemas.microsoft.com/office/drawing/2014/main" val="1307894698"/>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248335191"/>
              </p:ext>
            </p:extLst>
          </p:nvPr>
        </p:nvGraphicFramePr>
        <p:xfrm>
          <a:off x="1097280" y="5295788"/>
          <a:ext cx="4690772" cy="914400"/>
        </p:xfrm>
        <a:graphic>
          <a:graphicData uri="http://schemas.openxmlformats.org/drawingml/2006/table">
            <a:tbl>
              <a:tblPr firstRow="1" bandRow="1">
                <a:tableStyleId>{5C22544A-7EE6-4342-B048-85BDC9FD1C3A}</a:tableStyleId>
              </a:tblPr>
              <a:tblGrid>
                <a:gridCol w="1161961">
                  <a:extLst>
                    <a:ext uri="{9D8B030D-6E8A-4147-A177-3AD203B41FA5}">
                      <a16:colId xmlns:a16="http://schemas.microsoft.com/office/drawing/2014/main" val="3742230315"/>
                    </a:ext>
                  </a:extLst>
                </a:gridCol>
                <a:gridCol w="3528811">
                  <a:extLst>
                    <a:ext uri="{9D8B030D-6E8A-4147-A177-3AD203B41FA5}">
                      <a16:colId xmlns:a16="http://schemas.microsoft.com/office/drawing/2014/main" val="543121708"/>
                    </a:ext>
                  </a:extLst>
                </a:gridCol>
              </a:tblGrid>
              <a:tr h="370840">
                <a:tc>
                  <a:txBody>
                    <a:bodyPr/>
                    <a:lstStyle/>
                    <a:p>
                      <a:r>
                        <a:rPr kumimoji="1" lang="ja-JP" altLang="en-US" dirty="0" smtClean="0"/>
                        <a:t>提出書類</a:t>
                      </a:r>
                      <a:endParaRPr kumimoji="1" lang="ja-JP" altLang="en-US" dirty="0"/>
                    </a:p>
                  </a:txBody>
                  <a:tcPr>
                    <a:solidFill>
                      <a:srgbClr val="FF3300"/>
                    </a:solidFill>
                  </a:tcPr>
                </a:tc>
                <a:tc>
                  <a:txBody>
                    <a:bodyPr/>
                    <a:lstStyle/>
                    <a:p>
                      <a:r>
                        <a:rPr kumimoji="1" lang="ja-JP" altLang="en-US" dirty="0" smtClean="0"/>
                        <a:t>必要ありません</a:t>
                      </a:r>
                      <a:endParaRPr kumimoji="1" lang="en-US" altLang="ja-JP" dirty="0" smtClean="0"/>
                    </a:p>
                    <a:p>
                      <a:r>
                        <a:rPr kumimoji="1" lang="en-US" altLang="ja-JP" dirty="0" smtClean="0"/>
                        <a:t>※</a:t>
                      </a:r>
                      <a:r>
                        <a:rPr kumimoji="1" lang="ja-JP" altLang="en-US" dirty="0" smtClean="0"/>
                        <a:t>自社・下請予定の施工割合は申出書にて申告していただきます</a:t>
                      </a:r>
                      <a:endParaRPr kumimoji="1" lang="ja-JP" altLang="en-US" dirty="0"/>
                    </a:p>
                  </a:txBody>
                  <a:tcPr>
                    <a:solidFill>
                      <a:srgbClr val="FF3300"/>
                    </a:solidFill>
                  </a:tcPr>
                </a:tc>
                <a:extLst>
                  <a:ext uri="{0D108BD9-81ED-4DB2-BD59-A6C34878D82A}">
                    <a16:rowId xmlns:a16="http://schemas.microsoft.com/office/drawing/2014/main" val="2114698366"/>
                  </a:ext>
                </a:extLst>
              </a:tr>
            </a:tbl>
          </a:graphicData>
        </a:graphic>
      </p:graphicFrame>
      <p:sp>
        <p:nvSpPr>
          <p:cNvPr id="5" name="テキスト ボックス 4"/>
          <p:cNvSpPr txBox="1"/>
          <p:nvPr/>
        </p:nvSpPr>
        <p:spPr>
          <a:xfrm>
            <a:off x="6302326" y="5840856"/>
            <a:ext cx="4395755" cy="369332"/>
          </a:xfrm>
          <a:prstGeom prst="rect">
            <a:avLst/>
          </a:prstGeom>
          <a:noFill/>
        </p:spPr>
        <p:txBody>
          <a:bodyPr wrap="none" rtlCol="0">
            <a:spAutoFit/>
          </a:bodyPr>
          <a:lstStyle/>
          <a:p>
            <a:r>
              <a:rPr kumimoji="1" lang="en-US" altLang="ja-JP" dirty="0" smtClean="0"/>
              <a:t>※</a:t>
            </a:r>
            <a:r>
              <a:rPr kumimoji="1" lang="ja-JP" altLang="en-US" dirty="0" smtClean="0"/>
              <a:t>ＪＶの場合はガイドラインをご確認ください</a:t>
            </a:r>
            <a:endParaRPr kumimoji="1" lang="ja-JP" altLang="en-US" dirty="0"/>
          </a:p>
        </p:txBody>
      </p:sp>
      <p:sp>
        <p:nvSpPr>
          <p:cNvPr id="9" name="スライド番号プレースホルダー 8"/>
          <p:cNvSpPr>
            <a:spLocks noGrp="1"/>
          </p:cNvSpPr>
          <p:nvPr>
            <p:ph type="sldNum" sz="quarter" idx="12"/>
          </p:nvPr>
        </p:nvSpPr>
        <p:spPr/>
        <p:txBody>
          <a:bodyPr/>
          <a:lstStyle/>
          <a:p>
            <a:fld id="{2BD14A09-4A85-43F6-B965-0330E39F61FC}" type="slidenum">
              <a:rPr kumimoji="1" lang="ja-JP" altLang="en-US" smtClean="0"/>
              <a:pPr/>
              <a:t>22</a:t>
            </a:fld>
            <a:endParaRPr kumimoji="1" lang="ja-JP" altLang="en-US"/>
          </a:p>
        </p:txBody>
      </p:sp>
    </p:spTree>
    <p:extLst>
      <p:ext uri="{BB962C8B-B14F-4D97-AF65-F5344CB8AC3E}">
        <p14:creationId xmlns:p14="http://schemas.microsoft.com/office/powerpoint/2010/main" val="19176723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03305"/>
            <a:ext cx="10058400" cy="1450757"/>
          </a:xfrm>
        </p:spPr>
        <p:txBody>
          <a:bodyPr>
            <a:normAutofit/>
          </a:bodyPr>
          <a:lstStyle/>
          <a:p>
            <a:r>
              <a:rPr lang="ja-JP" altLang="en-US" sz="2400" b="1" dirty="0" smtClean="0">
                <a:solidFill>
                  <a:srgbClr val="FF3300"/>
                </a:solidFill>
              </a:rPr>
              <a:t>総合評価方式</a:t>
            </a:r>
            <a:r>
              <a:rPr lang="en-US" altLang="ja-JP" sz="2800" dirty="0" smtClean="0">
                <a:solidFill>
                  <a:srgbClr val="FF3300"/>
                </a:solidFill>
              </a:rPr>
              <a:t/>
            </a:r>
            <a:br>
              <a:rPr lang="en-US" altLang="ja-JP" sz="2800" dirty="0" smtClean="0">
                <a:solidFill>
                  <a:srgbClr val="FF3300"/>
                </a:solidFill>
              </a:rPr>
            </a:br>
            <a:r>
              <a:rPr lang="ja-JP" altLang="en-US" sz="4000" b="1" dirty="0" smtClean="0"/>
              <a:t>技術評価点の評価項目</a:t>
            </a:r>
            <a:endParaRPr kumimoji="1" lang="ja-JP" altLang="en-US" sz="4000" dirty="0"/>
          </a:p>
        </p:txBody>
      </p:sp>
      <p:sp>
        <p:nvSpPr>
          <p:cNvPr id="4" name="Rectangle 2"/>
          <p:cNvSpPr>
            <a:spLocks noChangeArrowheads="1"/>
          </p:cNvSpPr>
          <p:nvPr/>
        </p:nvSpPr>
        <p:spPr bwMode="auto">
          <a:xfrm>
            <a:off x="-103031" y="10303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4"/>
          <p:cNvSpPr>
            <a:spLocks noChangeArrowheads="1"/>
          </p:cNvSpPr>
          <p:nvPr/>
        </p:nvSpPr>
        <p:spPr bwMode="auto">
          <a:xfrm>
            <a:off x="6400801" y="2278966"/>
            <a:ext cx="1222776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18" name="コンテンツ プレースホルダー 2"/>
          <p:cNvSpPr>
            <a:spLocks noGrp="1"/>
          </p:cNvSpPr>
          <p:nvPr>
            <p:ph idx="1"/>
          </p:nvPr>
        </p:nvSpPr>
        <p:spPr>
          <a:xfrm>
            <a:off x="1097279" y="1754062"/>
            <a:ext cx="5908827" cy="3655065"/>
          </a:xfrm>
        </p:spPr>
        <p:txBody>
          <a:bodyPr>
            <a:normAutofit lnSpcReduction="10000"/>
          </a:bodyPr>
          <a:lstStyle/>
          <a:p>
            <a:pPr marL="0" indent="0">
              <a:buNone/>
            </a:pPr>
            <a:r>
              <a:rPr lang="ja-JP" altLang="en-US" b="1" dirty="0">
                <a:solidFill>
                  <a:srgbClr val="006600"/>
                </a:solidFill>
              </a:rPr>
              <a:t>　</a:t>
            </a:r>
            <a:r>
              <a:rPr lang="en-US" altLang="ja-JP" sz="2800" dirty="0" smtClean="0"/>
              <a:t>【</a:t>
            </a:r>
            <a:r>
              <a:rPr lang="ja-JP" altLang="en-US" sz="2800" dirty="0" smtClean="0"/>
              <a:t>入札参加事業者等の所在地</a:t>
            </a:r>
            <a:r>
              <a:rPr lang="en-US" altLang="ja-JP" sz="2800" dirty="0" smtClean="0"/>
              <a:t>】</a:t>
            </a:r>
          </a:p>
          <a:p>
            <a:pPr marL="0" indent="0">
              <a:buNone/>
            </a:pPr>
            <a:r>
              <a:rPr lang="ja-JP" altLang="en-US" sz="2800" dirty="0" smtClean="0"/>
              <a:t>（加点例）</a:t>
            </a:r>
            <a:endParaRPr lang="en-US" altLang="ja-JP" sz="2800" dirty="0" smtClean="0"/>
          </a:p>
          <a:p>
            <a:r>
              <a:rPr lang="ja-JP" altLang="en-US" b="1" dirty="0"/>
              <a:t>＜</a:t>
            </a:r>
            <a:r>
              <a:rPr lang="ja-JP" altLang="en-US" b="1" dirty="0" smtClean="0"/>
              <a:t>市内本店自社施工８０％＋市内本店下請２０％＞</a:t>
            </a:r>
            <a:endParaRPr lang="en-US" altLang="ja-JP" b="1" dirty="0" smtClean="0"/>
          </a:p>
          <a:p>
            <a:r>
              <a:rPr lang="ja-JP" altLang="en-US" b="1" dirty="0" smtClean="0"/>
              <a:t>　　８０％</a:t>
            </a:r>
            <a:r>
              <a:rPr lang="en-US" altLang="ja-JP" b="1" dirty="0" smtClean="0"/>
              <a:t>×</a:t>
            </a:r>
            <a:r>
              <a:rPr lang="ja-JP" altLang="en-US" b="1" dirty="0" smtClean="0"/>
              <a:t>４点＋２０％</a:t>
            </a:r>
            <a:r>
              <a:rPr lang="en-US" altLang="ja-JP" b="1" dirty="0" smtClean="0"/>
              <a:t>×</a:t>
            </a:r>
            <a:r>
              <a:rPr lang="ja-JP" altLang="en-US" b="1" dirty="0" smtClean="0"/>
              <a:t>４点＝計４点</a:t>
            </a:r>
            <a:endParaRPr lang="en-US" altLang="ja-JP" b="1" dirty="0" smtClean="0"/>
          </a:p>
          <a:p>
            <a:r>
              <a:rPr lang="ja-JP" altLang="en-US" b="1" dirty="0"/>
              <a:t>＜市内本店自社</a:t>
            </a:r>
            <a:r>
              <a:rPr lang="ja-JP" altLang="en-US" b="1" dirty="0" smtClean="0"/>
              <a:t>施工８０％＋市内</a:t>
            </a:r>
            <a:r>
              <a:rPr lang="ja-JP" altLang="en-US" b="1" dirty="0" smtClean="0">
                <a:solidFill>
                  <a:srgbClr val="FF0000"/>
                </a:solidFill>
              </a:rPr>
              <a:t>支店</a:t>
            </a:r>
            <a:r>
              <a:rPr lang="ja-JP" altLang="en-US" b="1" dirty="0"/>
              <a:t>下請２０％＞</a:t>
            </a:r>
            <a:endParaRPr lang="en-US" altLang="ja-JP" b="1" dirty="0"/>
          </a:p>
          <a:p>
            <a:r>
              <a:rPr lang="ja-JP" altLang="en-US" b="1" dirty="0" smtClean="0"/>
              <a:t>　　８０％</a:t>
            </a:r>
            <a:r>
              <a:rPr lang="en-US" altLang="ja-JP" b="1" dirty="0" smtClean="0"/>
              <a:t>×</a:t>
            </a:r>
            <a:r>
              <a:rPr lang="ja-JP" altLang="en-US" b="1" dirty="0" smtClean="0"/>
              <a:t>４点＋２０％</a:t>
            </a:r>
            <a:r>
              <a:rPr lang="en-US" altLang="ja-JP" b="1" dirty="0" smtClean="0"/>
              <a:t>×</a:t>
            </a:r>
            <a:r>
              <a:rPr lang="ja-JP" altLang="en-US" b="1" dirty="0" smtClean="0"/>
              <a:t>２点＝計３．６点</a:t>
            </a:r>
            <a:endParaRPr lang="en-US" altLang="ja-JP" b="1" dirty="0" smtClean="0"/>
          </a:p>
          <a:p>
            <a:r>
              <a:rPr lang="ja-JP" altLang="en-US" b="1" dirty="0"/>
              <a:t>＜市内本店自社</a:t>
            </a:r>
            <a:r>
              <a:rPr lang="ja-JP" altLang="en-US" b="1" dirty="0" smtClean="0"/>
              <a:t>施工６０％＋</a:t>
            </a:r>
            <a:r>
              <a:rPr lang="ja-JP" altLang="en-US" b="1" dirty="0" smtClean="0">
                <a:solidFill>
                  <a:srgbClr val="FF0000"/>
                </a:solidFill>
              </a:rPr>
              <a:t>市外業者</a:t>
            </a:r>
            <a:r>
              <a:rPr lang="ja-JP" altLang="en-US" b="1" dirty="0" smtClean="0"/>
              <a:t>下請４０％</a:t>
            </a:r>
            <a:r>
              <a:rPr lang="ja-JP" altLang="en-US" b="1" dirty="0"/>
              <a:t>＞</a:t>
            </a:r>
            <a:endParaRPr lang="en-US" altLang="ja-JP" b="1" dirty="0"/>
          </a:p>
          <a:p>
            <a:r>
              <a:rPr lang="ja-JP" altLang="en-US" b="1" dirty="0" smtClean="0"/>
              <a:t>　　６０％</a:t>
            </a:r>
            <a:r>
              <a:rPr lang="en-US" altLang="ja-JP" b="1" dirty="0" smtClean="0"/>
              <a:t>×</a:t>
            </a:r>
            <a:r>
              <a:rPr lang="ja-JP" altLang="en-US" b="1" dirty="0" smtClean="0"/>
              <a:t>４点＋４０％</a:t>
            </a:r>
            <a:r>
              <a:rPr lang="en-US" altLang="ja-JP" b="1" dirty="0" smtClean="0"/>
              <a:t>×</a:t>
            </a:r>
            <a:r>
              <a:rPr lang="ja-JP" altLang="en-US" b="1" dirty="0" smtClean="0"/>
              <a:t>０点＝計２．４点</a:t>
            </a:r>
            <a:endParaRPr lang="ja-JP" altLang="ja-JP" b="1" dirty="0"/>
          </a:p>
        </p:txBody>
      </p:sp>
      <p:graphicFrame>
        <p:nvGraphicFramePr>
          <p:cNvPr id="3" name="表 2"/>
          <p:cNvGraphicFramePr>
            <a:graphicFrameLocks noGrp="1"/>
          </p:cNvGraphicFramePr>
          <p:nvPr>
            <p:extLst>
              <p:ext uri="{D42A27DB-BD31-4B8C-83A1-F6EECF244321}">
                <p14:modId xmlns:p14="http://schemas.microsoft.com/office/powerpoint/2010/main" val="2340058190"/>
              </p:ext>
            </p:extLst>
          </p:nvPr>
        </p:nvGraphicFramePr>
        <p:xfrm>
          <a:off x="7109139" y="1866718"/>
          <a:ext cx="4046542" cy="3016628"/>
        </p:xfrm>
        <a:graphic>
          <a:graphicData uri="http://schemas.openxmlformats.org/drawingml/2006/table">
            <a:tbl>
              <a:tblPr firstRow="1" firstCol="1" lastRow="1" lastCol="1" bandRow="1" bandCol="1">
                <a:tableStyleId>{5C22544A-7EE6-4342-B048-85BDC9FD1C3A}</a:tableStyleId>
              </a:tblPr>
              <a:tblGrid>
                <a:gridCol w="2791618">
                  <a:extLst>
                    <a:ext uri="{9D8B030D-6E8A-4147-A177-3AD203B41FA5}">
                      <a16:colId xmlns:a16="http://schemas.microsoft.com/office/drawing/2014/main" val="3595954534"/>
                    </a:ext>
                  </a:extLst>
                </a:gridCol>
                <a:gridCol w="838612">
                  <a:extLst>
                    <a:ext uri="{9D8B030D-6E8A-4147-A177-3AD203B41FA5}">
                      <a16:colId xmlns:a16="http://schemas.microsoft.com/office/drawing/2014/main" val="673950188"/>
                    </a:ext>
                  </a:extLst>
                </a:gridCol>
                <a:gridCol w="416312">
                  <a:extLst>
                    <a:ext uri="{9D8B030D-6E8A-4147-A177-3AD203B41FA5}">
                      <a16:colId xmlns:a16="http://schemas.microsoft.com/office/drawing/2014/main" val="2706525123"/>
                    </a:ext>
                  </a:extLst>
                </a:gridCol>
              </a:tblGrid>
              <a:tr h="372949">
                <a:tc>
                  <a:txBody>
                    <a:bodyPr/>
                    <a:lstStyle/>
                    <a:p>
                      <a:pPr algn="ctr">
                        <a:spcAft>
                          <a:spcPts val="0"/>
                        </a:spcAft>
                      </a:pPr>
                      <a:r>
                        <a:rPr lang="ja-JP" sz="1400" kern="100" dirty="0">
                          <a:effectLst/>
                          <a:latin typeface="メイリオ" panose="020B0604030504040204" pitchFamily="50" charset="-128"/>
                          <a:ea typeface="メイリオ" panose="020B0604030504040204" pitchFamily="50" charset="-128"/>
                        </a:rPr>
                        <a:t>評価基準</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88190" marR="881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1400" kern="100" dirty="0">
                          <a:effectLst/>
                          <a:latin typeface="メイリオ" panose="020B0604030504040204" pitchFamily="50" charset="-128"/>
                          <a:ea typeface="メイリオ" panose="020B0604030504040204" pitchFamily="50" charset="-128"/>
                        </a:rPr>
                        <a:t>評価点</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88190" marR="881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1400" kern="100">
                          <a:effectLst/>
                          <a:latin typeface="メイリオ" panose="020B0604030504040204" pitchFamily="50" charset="-128"/>
                          <a:ea typeface="メイリオ" panose="020B0604030504040204" pitchFamily="50" charset="-128"/>
                        </a:rPr>
                        <a:t>配点</a:t>
                      </a:r>
                      <a:endParaRPr lang="ja-JP" sz="14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88190" marR="881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581774579"/>
                  </a:ext>
                </a:extLst>
              </a:tr>
              <a:tr h="1118847">
                <a:tc>
                  <a:txBody>
                    <a:bodyPr/>
                    <a:lstStyle/>
                    <a:p>
                      <a:pPr algn="ctr">
                        <a:spcAft>
                          <a:spcPts val="0"/>
                        </a:spcAft>
                      </a:pPr>
                      <a:r>
                        <a:rPr lang="ja-JP" altLang="en-US" sz="14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府中市内本店の自社施工割合</a:t>
                      </a:r>
                      <a:endParaRPr lang="en-US" altLang="ja-JP" sz="14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spcAft>
                          <a:spcPts val="0"/>
                        </a:spcAft>
                      </a:pPr>
                      <a:r>
                        <a:rPr lang="ja-JP" altLang="en-US" sz="14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a:t>
                      </a:r>
                    </a:p>
                    <a:p>
                      <a:pPr algn="ctr">
                        <a:spcAft>
                          <a:spcPts val="0"/>
                        </a:spcAft>
                      </a:pPr>
                      <a:r>
                        <a:rPr lang="ja-JP" altLang="en-US" sz="14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府中市内本店業者への下請の割合</a:t>
                      </a:r>
                    </a:p>
                    <a:p>
                      <a:pPr algn="ctr">
                        <a:spcAft>
                          <a:spcPts val="0"/>
                        </a:spcAft>
                      </a:pPr>
                      <a:r>
                        <a:rPr lang="ja-JP" altLang="en-US" sz="14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（単位：％（整数））</a:t>
                      </a:r>
                      <a:endParaRPr lang="ja-JP" altLang="en-US" sz="14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4354" marR="543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altLang="en-US" sz="14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掛け率</a:t>
                      </a:r>
                      <a:endParaRPr lang="en-US" altLang="ja-JP" sz="14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spcAft>
                          <a:spcPts val="0"/>
                        </a:spcAft>
                      </a:pPr>
                      <a:r>
                        <a:rPr lang="ja-JP" altLang="en-US" sz="14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４</a:t>
                      </a:r>
                      <a:endParaRPr lang="ja-JP" sz="14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4354" marR="543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3">
                  <a:txBody>
                    <a:bodyPr/>
                    <a:lstStyle/>
                    <a:p>
                      <a:pPr algn="ctr">
                        <a:spcAft>
                          <a:spcPts val="0"/>
                        </a:spcAft>
                      </a:pPr>
                      <a:r>
                        <a:rPr lang="ja-JP" altLang="en-US" sz="14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４</a:t>
                      </a:r>
                      <a:endParaRPr lang="ja-JP" sz="14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4354" marR="543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064791062"/>
                  </a:ext>
                </a:extLst>
              </a:tr>
              <a:tr h="1118847">
                <a:tc>
                  <a:txBody>
                    <a:bodyPr/>
                    <a:lstStyle/>
                    <a:p>
                      <a:pPr algn="ctr">
                        <a:spcAft>
                          <a:spcPts val="0"/>
                        </a:spcAft>
                      </a:pPr>
                      <a:r>
                        <a:rPr lang="ja-JP" altLang="en-US" sz="14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府中市内支店等の自社施工割合</a:t>
                      </a:r>
                      <a:endParaRPr lang="en-US" altLang="ja-JP" sz="14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spcAft>
                          <a:spcPts val="0"/>
                        </a:spcAft>
                      </a:pPr>
                      <a:r>
                        <a:rPr lang="ja-JP" altLang="en-US" sz="14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a:t>
                      </a:r>
                    </a:p>
                    <a:p>
                      <a:pPr algn="ctr">
                        <a:spcAft>
                          <a:spcPts val="0"/>
                        </a:spcAft>
                      </a:pPr>
                      <a:r>
                        <a:rPr lang="ja-JP" altLang="en-US" sz="14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府中市内支店等への下請の割合（単位：％（整数））</a:t>
                      </a:r>
                      <a:endParaRPr lang="ja-JP" altLang="en-US" sz="14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4354" marR="543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altLang="en-US" sz="14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掛け率</a:t>
                      </a:r>
                      <a:endParaRPr lang="en-US" altLang="ja-JP" sz="14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spcAft>
                          <a:spcPts val="0"/>
                        </a:spcAft>
                      </a:pPr>
                      <a:r>
                        <a:rPr lang="ja-JP" altLang="en-US" sz="14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２</a:t>
                      </a:r>
                      <a:endParaRPr lang="ja-JP" sz="14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4354" marR="543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kumimoji="1" lang="ja-JP" altLang="en-US"/>
                    </a:p>
                  </a:txBody>
                  <a:tcPr/>
                </a:tc>
                <a:extLst>
                  <a:ext uri="{0D108BD9-81ED-4DB2-BD59-A6C34878D82A}">
                    <a16:rowId xmlns:a16="http://schemas.microsoft.com/office/drawing/2014/main" val="4081388068"/>
                  </a:ext>
                </a:extLst>
              </a:tr>
              <a:tr h="352214">
                <a:tc>
                  <a:txBody>
                    <a:bodyPr/>
                    <a:lstStyle/>
                    <a:p>
                      <a:pPr algn="ctr">
                        <a:spcAft>
                          <a:spcPts val="0"/>
                        </a:spcAft>
                      </a:pPr>
                      <a:r>
                        <a:rPr lang="ja-JP" altLang="en-US" sz="14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市外業者</a:t>
                      </a:r>
                      <a:endParaRPr lang="ja-JP" sz="14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4354" marR="543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14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０</a:t>
                      </a:r>
                    </a:p>
                  </a:txBody>
                  <a:tcPr marL="54354" marR="543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kumimoji="1" lang="ja-JP" altLang="en-US"/>
                    </a:p>
                  </a:txBody>
                  <a:tcPr/>
                </a:tc>
                <a:extLst>
                  <a:ext uri="{0D108BD9-81ED-4DB2-BD59-A6C34878D82A}">
                    <a16:rowId xmlns:a16="http://schemas.microsoft.com/office/drawing/2014/main" val="1307894698"/>
                  </a:ext>
                </a:extLst>
              </a:tr>
            </a:tbl>
          </a:graphicData>
        </a:graphic>
      </p:graphicFrame>
      <p:sp>
        <p:nvSpPr>
          <p:cNvPr id="7" name="スライド番号プレースホルダー 6"/>
          <p:cNvSpPr>
            <a:spLocks noGrp="1"/>
          </p:cNvSpPr>
          <p:nvPr>
            <p:ph type="sldNum" sz="quarter" idx="12"/>
          </p:nvPr>
        </p:nvSpPr>
        <p:spPr/>
        <p:txBody>
          <a:bodyPr/>
          <a:lstStyle/>
          <a:p>
            <a:fld id="{2BD14A09-4A85-43F6-B965-0330E39F61FC}" type="slidenum">
              <a:rPr kumimoji="1" lang="ja-JP" altLang="en-US" smtClean="0"/>
              <a:pPr/>
              <a:t>23</a:t>
            </a:fld>
            <a:endParaRPr kumimoji="1" lang="ja-JP" altLang="en-US"/>
          </a:p>
        </p:txBody>
      </p:sp>
    </p:spTree>
    <p:extLst>
      <p:ext uri="{BB962C8B-B14F-4D97-AF65-F5344CB8AC3E}">
        <p14:creationId xmlns:p14="http://schemas.microsoft.com/office/powerpoint/2010/main" val="16647576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03305"/>
            <a:ext cx="10058400" cy="1450757"/>
          </a:xfrm>
        </p:spPr>
        <p:txBody>
          <a:bodyPr>
            <a:normAutofit/>
          </a:bodyPr>
          <a:lstStyle/>
          <a:p>
            <a:r>
              <a:rPr lang="ja-JP" altLang="en-US" sz="2400" b="1" dirty="0" smtClean="0">
                <a:solidFill>
                  <a:srgbClr val="FF3300"/>
                </a:solidFill>
              </a:rPr>
              <a:t>総合評価方式</a:t>
            </a:r>
            <a:r>
              <a:rPr lang="en-US" altLang="ja-JP" sz="2800" dirty="0" smtClean="0">
                <a:solidFill>
                  <a:srgbClr val="FF3300"/>
                </a:solidFill>
              </a:rPr>
              <a:t/>
            </a:r>
            <a:br>
              <a:rPr lang="en-US" altLang="ja-JP" sz="2800" dirty="0" smtClean="0">
                <a:solidFill>
                  <a:srgbClr val="FF3300"/>
                </a:solidFill>
              </a:rPr>
            </a:br>
            <a:r>
              <a:rPr lang="ja-JP" altLang="en-US" sz="4000" b="1" dirty="0" smtClean="0"/>
              <a:t>技術評価点の評価項目</a:t>
            </a:r>
            <a:endParaRPr kumimoji="1" lang="ja-JP" altLang="en-US" sz="4000" dirty="0"/>
          </a:p>
        </p:txBody>
      </p:sp>
      <p:sp>
        <p:nvSpPr>
          <p:cNvPr id="4" name="Rectangle 2"/>
          <p:cNvSpPr>
            <a:spLocks noChangeArrowheads="1"/>
          </p:cNvSpPr>
          <p:nvPr/>
        </p:nvSpPr>
        <p:spPr bwMode="auto">
          <a:xfrm>
            <a:off x="-103031" y="10303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4"/>
          <p:cNvSpPr>
            <a:spLocks noChangeArrowheads="1"/>
          </p:cNvSpPr>
          <p:nvPr/>
        </p:nvSpPr>
        <p:spPr bwMode="auto">
          <a:xfrm>
            <a:off x="6400801" y="2278966"/>
            <a:ext cx="1222776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18" name="コンテンツ プレースホルダー 2"/>
          <p:cNvSpPr>
            <a:spLocks noGrp="1"/>
          </p:cNvSpPr>
          <p:nvPr>
            <p:ph idx="1"/>
          </p:nvPr>
        </p:nvSpPr>
        <p:spPr>
          <a:xfrm>
            <a:off x="988387" y="1912054"/>
            <a:ext cx="10009163" cy="524904"/>
          </a:xfrm>
        </p:spPr>
        <p:txBody>
          <a:bodyPr>
            <a:normAutofit/>
          </a:bodyPr>
          <a:lstStyle/>
          <a:p>
            <a:pPr marL="0" indent="0">
              <a:buNone/>
            </a:pPr>
            <a:r>
              <a:rPr lang="ja-JP" altLang="en-US" b="1" dirty="0">
                <a:solidFill>
                  <a:srgbClr val="006600"/>
                </a:solidFill>
              </a:rPr>
              <a:t>　</a:t>
            </a:r>
            <a:r>
              <a:rPr lang="en-US" altLang="ja-JP" sz="2400" dirty="0" smtClean="0"/>
              <a:t>【</a:t>
            </a:r>
            <a:r>
              <a:rPr lang="ja-JP" altLang="en-US" sz="2400" dirty="0"/>
              <a:t>本市と災害時</a:t>
            </a:r>
            <a:r>
              <a:rPr lang="ja-JP" altLang="en-US" sz="2400" dirty="0" smtClean="0"/>
              <a:t>の応援等に係る協定を締結している団体への所属</a:t>
            </a:r>
            <a:r>
              <a:rPr lang="en-US" altLang="ja-JP" sz="2400" dirty="0" smtClean="0"/>
              <a:t>】</a:t>
            </a:r>
          </a:p>
          <a:p>
            <a:pPr marL="0" indent="0">
              <a:buNone/>
            </a:pPr>
            <a:endParaRPr lang="en-US" altLang="ja-JP" sz="2800" dirty="0" smtClean="0"/>
          </a:p>
          <a:p>
            <a:endParaRPr lang="ja-JP" altLang="ja-JP" sz="2800" dirty="0"/>
          </a:p>
        </p:txBody>
      </p:sp>
      <p:graphicFrame>
        <p:nvGraphicFramePr>
          <p:cNvPr id="3" name="表 2"/>
          <p:cNvGraphicFramePr>
            <a:graphicFrameLocks noGrp="1"/>
          </p:cNvGraphicFramePr>
          <p:nvPr>
            <p:extLst>
              <p:ext uri="{D42A27DB-BD31-4B8C-83A1-F6EECF244321}">
                <p14:modId xmlns:p14="http://schemas.microsoft.com/office/powerpoint/2010/main" val="1886901253"/>
              </p:ext>
            </p:extLst>
          </p:nvPr>
        </p:nvGraphicFramePr>
        <p:xfrm>
          <a:off x="6855111" y="2907759"/>
          <a:ext cx="4142439" cy="2898006"/>
        </p:xfrm>
        <a:graphic>
          <a:graphicData uri="http://schemas.openxmlformats.org/drawingml/2006/table">
            <a:tbl>
              <a:tblPr firstRow="1" firstCol="1" lastRow="1" lastCol="1" bandRow="1" bandCol="1">
                <a:tableStyleId>{5C22544A-7EE6-4342-B048-85BDC9FD1C3A}</a:tableStyleId>
              </a:tblPr>
              <a:tblGrid>
                <a:gridCol w="2550232">
                  <a:extLst>
                    <a:ext uri="{9D8B030D-6E8A-4147-A177-3AD203B41FA5}">
                      <a16:colId xmlns:a16="http://schemas.microsoft.com/office/drawing/2014/main" val="3595954534"/>
                    </a:ext>
                  </a:extLst>
                </a:gridCol>
                <a:gridCol w="966139">
                  <a:extLst>
                    <a:ext uri="{9D8B030D-6E8A-4147-A177-3AD203B41FA5}">
                      <a16:colId xmlns:a16="http://schemas.microsoft.com/office/drawing/2014/main" val="673950188"/>
                    </a:ext>
                  </a:extLst>
                </a:gridCol>
                <a:gridCol w="626068">
                  <a:extLst>
                    <a:ext uri="{9D8B030D-6E8A-4147-A177-3AD203B41FA5}">
                      <a16:colId xmlns:a16="http://schemas.microsoft.com/office/drawing/2014/main" val="2706525123"/>
                    </a:ext>
                  </a:extLst>
                </a:gridCol>
              </a:tblGrid>
              <a:tr h="525639">
                <a:tc>
                  <a:txBody>
                    <a:bodyPr/>
                    <a:lstStyle/>
                    <a:p>
                      <a:pPr algn="ctr">
                        <a:spcAft>
                          <a:spcPts val="0"/>
                        </a:spcAft>
                      </a:pPr>
                      <a:r>
                        <a:rPr lang="ja-JP" sz="2000" kern="100" dirty="0">
                          <a:effectLst/>
                          <a:latin typeface="メイリオ" panose="020B0604030504040204" pitchFamily="50" charset="-128"/>
                          <a:ea typeface="メイリオ" panose="020B0604030504040204" pitchFamily="50" charset="-128"/>
                        </a:rPr>
                        <a:t>評価基準</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95945" marR="959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kern="100" dirty="0">
                          <a:effectLst/>
                          <a:latin typeface="メイリオ" panose="020B0604030504040204" pitchFamily="50" charset="-128"/>
                          <a:ea typeface="メイリオ" panose="020B0604030504040204" pitchFamily="50" charset="-128"/>
                        </a:rPr>
                        <a:t>評価点</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95945" marR="959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kern="100">
                          <a:effectLst/>
                          <a:latin typeface="メイリオ" panose="020B0604030504040204" pitchFamily="50" charset="-128"/>
                          <a:ea typeface="メイリオ" panose="020B0604030504040204" pitchFamily="50" charset="-128"/>
                        </a:rPr>
                        <a:t>配点</a:t>
                      </a:r>
                      <a:endParaRPr lang="ja-JP" sz="20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95945" marR="959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581774579"/>
                  </a:ext>
                </a:extLst>
              </a:tr>
              <a:tr h="1144203">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所属している</a:t>
                      </a:r>
                      <a:endPar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9134" marR="591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１</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9134" marR="591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pPr algn="ctr">
                        <a:spcAft>
                          <a:spcPts val="0"/>
                        </a:spcAft>
                      </a:pPr>
                      <a:r>
                        <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１</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9134" marR="591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064791062"/>
                  </a:ext>
                </a:extLst>
              </a:tr>
              <a:tr h="1144203">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所属していない</a:t>
                      </a:r>
                      <a:endPar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9134" marR="591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０</a:t>
                      </a:r>
                      <a:endParaRPr lang="en-US" altLang="ja-JP"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9134" marR="591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kumimoji="1" lang="ja-JP" altLang="en-US"/>
                    </a:p>
                  </a:txBody>
                  <a:tcPr/>
                </a:tc>
                <a:extLst>
                  <a:ext uri="{0D108BD9-81ED-4DB2-BD59-A6C34878D82A}">
                    <a16:rowId xmlns:a16="http://schemas.microsoft.com/office/drawing/2014/main" val="4081388068"/>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352561988"/>
              </p:ext>
            </p:extLst>
          </p:nvPr>
        </p:nvGraphicFramePr>
        <p:xfrm>
          <a:off x="1121898" y="4581749"/>
          <a:ext cx="4690772" cy="1188720"/>
        </p:xfrm>
        <a:graphic>
          <a:graphicData uri="http://schemas.openxmlformats.org/drawingml/2006/table">
            <a:tbl>
              <a:tblPr firstRow="1" bandRow="1">
                <a:tableStyleId>{5C22544A-7EE6-4342-B048-85BDC9FD1C3A}</a:tableStyleId>
              </a:tblPr>
              <a:tblGrid>
                <a:gridCol w="1161961">
                  <a:extLst>
                    <a:ext uri="{9D8B030D-6E8A-4147-A177-3AD203B41FA5}">
                      <a16:colId xmlns:a16="http://schemas.microsoft.com/office/drawing/2014/main" val="3742230315"/>
                    </a:ext>
                  </a:extLst>
                </a:gridCol>
                <a:gridCol w="3528811">
                  <a:extLst>
                    <a:ext uri="{9D8B030D-6E8A-4147-A177-3AD203B41FA5}">
                      <a16:colId xmlns:a16="http://schemas.microsoft.com/office/drawing/2014/main" val="543121708"/>
                    </a:ext>
                  </a:extLst>
                </a:gridCol>
              </a:tblGrid>
              <a:tr h="370840">
                <a:tc>
                  <a:txBody>
                    <a:bodyPr/>
                    <a:lstStyle/>
                    <a:p>
                      <a:r>
                        <a:rPr kumimoji="1" lang="ja-JP" altLang="en-US" dirty="0" smtClean="0"/>
                        <a:t>提出書類</a:t>
                      </a:r>
                      <a:endParaRPr kumimoji="1" lang="ja-JP" altLang="en-US" dirty="0"/>
                    </a:p>
                  </a:txBody>
                  <a:tcPr>
                    <a:solidFill>
                      <a:srgbClr val="FF3300"/>
                    </a:solidFill>
                  </a:tcPr>
                </a:tc>
                <a:tc>
                  <a:txBody>
                    <a:bodyPr/>
                    <a:lstStyle/>
                    <a:p>
                      <a:r>
                        <a:rPr kumimoji="1" lang="ja-JP" altLang="en-US" dirty="0" smtClean="0"/>
                        <a:t>協定を締結していること又は団体に属していることを証明できるもの（過去の案件で提出済みの場合は不要です）</a:t>
                      </a:r>
                      <a:endParaRPr kumimoji="1" lang="ja-JP" altLang="en-US" dirty="0"/>
                    </a:p>
                  </a:txBody>
                  <a:tcPr>
                    <a:solidFill>
                      <a:srgbClr val="FF3300"/>
                    </a:solidFill>
                  </a:tcPr>
                </a:tc>
                <a:extLst>
                  <a:ext uri="{0D108BD9-81ED-4DB2-BD59-A6C34878D82A}">
                    <a16:rowId xmlns:a16="http://schemas.microsoft.com/office/drawing/2014/main" val="2114698366"/>
                  </a:ext>
                </a:extLst>
              </a:tr>
            </a:tbl>
          </a:graphicData>
        </a:graphic>
      </p:graphicFrame>
      <p:sp>
        <p:nvSpPr>
          <p:cNvPr id="9" name="コンテンツ プレースホルダー 2"/>
          <p:cNvSpPr txBox="1">
            <a:spLocks/>
          </p:cNvSpPr>
          <p:nvPr/>
        </p:nvSpPr>
        <p:spPr>
          <a:xfrm>
            <a:off x="1121898" y="2436958"/>
            <a:ext cx="4828141" cy="222519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altLang="ja-JP" sz="2800" dirty="0" smtClean="0"/>
          </a:p>
          <a:p>
            <a:endParaRPr lang="ja-JP" altLang="ja-JP" sz="2800" dirty="0"/>
          </a:p>
        </p:txBody>
      </p:sp>
      <p:sp>
        <p:nvSpPr>
          <p:cNvPr id="10" name="コンテンツ プレースホルダー 2"/>
          <p:cNvSpPr txBox="1">
            <a:spLocks/>
          </p:cNvSpPr>
          <p:nvPr/>
        </p:nvSpPr>
        <p:spPr>
          <a:xfrm>
            <a:off x="1097280" y="2568832"/>
            <a:ext cx="4793803" cy="168225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sz="2600" b="1" dirty="0" smtClean="0"/>
              <a:t>・本市</a:t>
            </a:r>
            <a:r>
              <a:rPr lang="ja-JP" altLang="en-US" sz="2600" b="1" dirty="0"/>
              <a:t>の地域防災計画に基づいて、災害時の応援等に係る協定を締結している団体に所属している事業者について加点評価します。</a:t>
            </a:r>
          </a:p>
          <a:p>
            <a:endParaRPr lang="en-US" altLang="ja-JP" sz="2800" dirty="0" smtClean="0"/>
          </a:p>
          <a:p>
            <a:endParaRPr lang="ja-JP" altLang="ja-JP" sz="2800" dirty="0"/>
          </a:p>
        </p:txBody>
      </p:sp>
      <p:sp>
        <p:nvSpPr>
          <p:cNvPr id="8" name="スライド番号プレースホルダー 7"/>
          <p:cNvSpPr>
            <a:spLocks noGrp="1"/>
          </p:cNvSpPr>
          <p:nvPr>
            <p:ph type="sldNum" sz="quarter" idx="12"/>
          </p:nvPr>
        </p:nvSpPr>
        <p:spPr/>
        <p:txBody>
          <a:bodyPr/>
          <a:lstStyle/>
          <a:p>
            <a:fld id="{2BD14A09-4A85-43F6-B965-0330E39F61FC}" type="slidenum">
              <a:rPr kumimoji="1" lang="ja-JP" altLang="en-US" smtClean="0"/>
              <a:pPr/>
              <a:t>24</a:t>
            </a:fld>
            <a:endParaRPr kumimoji="1" lang="ja-JP" altLang="en-US"/>
          </a:p>
        </p:txBody>
      </p:sp>
    </p:spTree>
    <p:extLst>
      <p:ext uri="{BB962C8B-B14F-4D97-AF65-F5344CB8AC3E}">
        <p14:creationId xmlns:p14="http://schemas.microsoft.com/office/powerpoint/2010/main" val="25552629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03305"/>
            <a:ext cx="10058400" cy="1450757"/>
          </a:xfrm>
        </p:spPr>
        <p:txBody>
          <a:bodyPr>
            <a:normAutofit/>
          </a:bodyPr>
          <a:lstStyle/>
          <a:p>
            <a:r>
              <a:rPr lang="ja-JP" altLang="en-US" sz="2400" b="1" dirty="0" smtClean="0">
                <a:solidFill>
                  <a:srgbClr val="FF3300"/>
                </a:solidFill>
              </a:rPr>
              <a:t>総合評価方式</a:t>
            </a:r>
            <a:r>
              <a:rPr lang="en-US" altLang="ja-JP" sz="2800" dirty="0" smtClean="0">
                <a:solidFill>
                  <a:srgbClr val="FF3300"/>
                </a:solidFill>
              </a:rPr>
              <a:t/>
            </a:r>
            <a:br>
              <a:rPr lang="en-US" altLang="ja-JP" sz="2800" dirty="0" smtClean="0">
                <a:solidFill>
                  <a:srgbClr val="FF3300"/>
                </a:solidFill>
              </a:rPr>
            </a:br>
            <a:r>
              <a:rPr lang="ja-JP" altLang="en-US" sz="4000" b="1" dirty="0" smtClean="0"/>
              <a:t>技術評価点の評価項目</a:t>
            </a:r>
            <a:endParaRPr kumimoji="1" lang="ja-JP" altLang="en-US" sz="4000" dirty="0"/>
          </a:p>
        </p:txBody>
      </p:sp>
      <p:sp>
        <p:nvSpPr>
          <p:cNvPr id="4" name="Rectangle 2"/>
          <p:cNvSpPr>
            <a:spLocks noChangeArrowheads="1"/>
          </p:cNvSpPr>
          <p:nvPr/>
        </p:nvSpPr>
        <p:spPr bwMode="auto">
          <a:xfrm>
            <a:off x="-103031" y="10303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4"/>
          <p:cNvSpPr>
            <a:spLocks noChangeArrowheads="1"/>
          </p:cNvSpPr>
          <p:nvPr/>
        </p:nvSpPr>
        <p:spPr bwMode="auto">
          <a:xfrm>
            <a:off x="6400801" y="2278966"/>
            <a:ext cx="1222776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18" name="コンテンツ プレースホルダー 2"/>
          <p:cNvSpPr>
            <a:spLocks noGrp="1"/>
          </p:cNvSpPr>
          <p:nvPr>
            <p:ph idx="1"/>
          </p:nvPr>
        </p:nvSpPr>
        <p:spPr>
          <a:xfrm>
            <a:off x="988388" y="1912054"/>
            <a:ext cx="5966204" cy="831146"/>
          </a:xfrm>
        </p:spPr>
        <p:txBody>
          <a:bodyPr>
            <a:normAutofit/>
          </a:bodyPr>
          <a:lstStyle/>
          <a:p>
            <a:pPr marL="0" indent="0">
              <a:buNone/>
            </a:pPr>
            <a:r>
              <a:rPr lang="ja-JP" altLang="en-US" sz="2800" b="1" dirty="0">
                <a:solidFill>
                  <a:srgbClr val="006600"/>
                </a:solidFill>
              </a:rPr>
              <a:t>　</a:t>
            </a:r>
            <a:r>
              <a:rPr lang="en-US" altLang="ja-JP" sz="2800" dirty="0" smtClean="0"/>
              <a:t>【</a:t>
            </a:r>
            <a:r>
              <a:rPr lang="ja-JP" altLang="en-US" sz="2800" dirty="0"/>
              <a:t>市内におけるボランティア活動</a:t>
            </a:r>
            <a:r>
              <a:rPr lang="ja-JP" altLang="en-US" sz="2800" dirty="0" smtClean="0"/>
              <a:t>実績</a:t>
            </a:r>
            <a:r>
              <a:rPr lang="en-US" altLang="ja-JP" sz="2800" dirty="0" smtClean="0"/>
              <a:t>】</a:t>
            </a:r>
          </a:p>
          <a:p>
            <a:pPr marL="0" indent="0">
              <a:buNone/>
            </a:pPr>
            <a:endParaRPr lang="en-US" altLang="ja-JP" sz="2800" dirty="0" smtClean="0"/>
          </a:p>
          <a:p>
            <a:endParaRPr lang="ja-JP" altLang="ja-JP" sz="2800" dirty="0"/>
          </a:p>
        </p:txBody>
      </p:sp>
      <p:graphicFrame>
        <p:nvGraphicFramePr>
          <p:cNvPr id="3" name="表 2"/>
          <p:cNvGraphicFramePr>
            <a:graphicFrameLocks noGrp="1"/>
          </p:cNvGraphicFramePr>
          <p:nvPr>
            <p:extLst>
              <p:ext uri="{D42A27DB-BD31-4B8C-83A1-F6EECF244321}">
                <p14:modId xmlns:p14="http://schemas.microsoft.com/office/powerpoint/2010/main" val="3101653319"/>
              </p:ext>
            </p:extLst>
          </p:nvPr>
        </p:nvGraphicFramePr>
        <p:xfrm>
          <a:off x="6954592" y="1954335"/>
          <a:ext cx="4265186" cy="3549571"/>
        </p:xfrm>
        <a:graphic>
          <a:graphicData uri="http://schemas.openxmlformats.org/drawingml/2006/table">
            <a:tbl>
              <a:tblPr firstRow="1" firstCol="1" lastRow="1" lastCol="1" bandRow="1" bandCol="1">
                <a:tableStyleId>{5C22544A-7EE6-4342-B048-85BDC9FD1C3A}</a:tableStyleId>
              </a:tblPr>
              <a:tblGrid>
                <a:gridCol w="2495642">
                  <a:extLst>
                    <a:ext uri="{9D8B030D-6E8A-4147-A177-3AD203B41FA5}">
                      <a16:colId xmlns:a16="http://schemas.microsoft.com/office/drawing/2014/main" val="3595954534"/>
                    </a:ext>
                  </a:extLst>
                </a:gridCol>
                <a:gridCol w="1061205">
                  <a:extLst>
                    <a:ext uri="{9D8B030D-6E8A-4147-A177-3AD203B41FA5}">
                      <a16:colId xmlns:a16="http://schemas.microsoft.com/office/drawing/2014/main" val="673950188"/>
                    </a:ext>
                  </a:extLst>
                </a:gridCol>
                <a:gridCol w="708339">
                  <a:extLst>
                    <a:ext uri="{9D8B030D-6E8A-4147-A177-3AD203B41FA5}">
                      <a16:colId xmlns:a16="http://schemas.microsoft.com/office/drawing/2014/main" val="2706525123"/>
                    </a:ext>
                  </a:extLst>
                </a:gridCol>
              </a:tblGrid>
              <a:tr h="535306">
                <a:tc>
                  <a:txBody>
                    <a:bodyPr/>
                    <a:lstStyle/>
                    <a:p>
                      <a:pPr algn="ctr">
                        <a:spcAft>
                          <a:spcPts val="0"/>
                        </a:spcAft>
                      </a:pPr>
                      <a:r>
                        <a:rPr lang="ja-JP" sz="2000" kern="100" dirty="0">
                          <a:effectLst/>
                          <a:latin typeface="メイリオ" panose="020B0604030504040204" pitchFamily="50" charset="-128"/>
                          <a:ea typeface="メイリオ" panose="020B0604030504040204" pitchFamily="50" charset="-128"/>
                        </a:rPr>
                        <a:t>評価基準</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84252" marR="842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kern="100" dirty="0">
                          <a:effectLst/>
                          <a:latin typeface="メイリオ" panose="020B0604030504040204" pitchFamily="50" charset="-128"/>
                          <a:ea typeface="メイリオ" panose="020B0604030504040204" pitchFamily="50" charset="-128"/>
                        </a:rPr>
                        <a:t>評価点</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84252" marR="842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kern="100">
                          <a:effectLst/>
                          <a:latin typeface="メイリオ" panose="020B0604030504040204" pitchFamily="50" charset="-128"/>
                          <a:ea typeface="メイリオ" panose="020B0604030504040204" pitchFamily="50" charset="-128"/>
                        </a:rPr>
                        <a:t>配点</a:t>
                      </a:r>
                      <a:endParaRPr lang="ja-JP" sz="20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84252" marR="842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581774579"/>
                  </a:ext>
                </a:extLst>
              </a:tr>
              <a:tr h="1004755">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２つ以上のボランティアを実施</a:t>
                      </a:r>
                      <a:endPar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２</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3">
                  <a:txBody>
                    <a:bodyPr/>
                    <a:lstStyle/>
                    <a:p>
                      <a:pPr algn="ctr">
                        <a:spcAft>
                          <a:spcPts val="0"/>
                        </a:spcAft>
                      </a:pPr>
                      <a:r>
                        <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２</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064791062"/>
                  </a:ext>
                </a:extLst>
              </a:tr>
              <a:tr h="1004755">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１つのボランティアを実施</a:t>
                      </a:r>
                      <a:endPar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１</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kumimoji="1" lang="ja-JP" altLang="en-US"/>
                    </a:p>
                  </a:txBody>
                  <a:tcPr/>
                </a:tc>
                <a:extLst>
                  <a:ext uri="{0D108BD9-81ED-4DB2-BD59-A6C34878D82A}">
                    <a16:rowId xmlns:a16="http://schemas.microsoft.com/office/drawing/2014/main" val="778514478"/>
                  </a:ext>
                </a:extLst>
              </a:tr>
              <a:tr h="1004755">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なし</a:t>
                      </a:r>
                      <a:endPar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０</a:t>
                      </a:r>
                      <a:endParaRPr lang="en-US" altLang="ja-JP"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kumimoji="1" lang="ja-JP" altLang="en-US"/>
                    </a:p>
                  </a:txBody>
                  <a:tcPr/>
                </a:tc>
                <a:extLst>
                  <a:ext uri="{0D108BD9-81ED-4DB2-BD59-A6C34878D82A}">
                    <a16:rowId xmlns:a16="http://schemas.microsoft.com/office/drawing/2014/main" val="4081388068"/>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593854883"/>
              </p:ext>
            </p:extLst>
          </p:nvPr>
        </p:nvGraphicFramePr>
        <p:xfrm>
          <a:off x="1207146" y="4575969"/>
          <a:ext cx="4961651" cy="1188720"/>
        </p:xfrm>
        <a:graphic>
          <a:graphicData uri="http://schemas.openxmlformats.org/drawingml/2006/table">
            <a:tbl>
              <a:tblPr firstRow="1" bandRow="1">
                <a:tableStyleId>{5C22544A-7EE6-4342-B048-85BDC9FD1C3A}</a:tableStyleId>
              </a:tblPr>
              <a:tblGrid>
                <a:gridCol w="1229061">
                  <a:extLst>
                    <a:ext uri="{9D8B030D-6E8A-4147-A177-3AD203B41FA5}">
                      <a16:colId xmlns:a16="http://schemas.microsoft.com/office/drawing/2014/main" val="3742230315"/>
                    </a:ext>
                  </a:extLst>
                </a:gridCol>
                <a:gridCol w="3732590">
                  <a:extLst>
                    <a:ext uri="{9D8B030D-6E8A-4147-A177-3AD203B41FA5}">
                      <a16:colId xmlns:a16="http://schemas.microsoft.com/office/drawing/2014/main" val="543121708"/>
                    </a:ext>
                  </a:extLst>
                </a:gridCol>
              </a:tblGrid>
              <a:tr h="370840">
                <a:tc>
                  <a:txBody>
                    <a:bodyPr/>
                    <a:lstStyle/>
                    <a:p>
                      <a:r>
                        <a:rPr kumimoji="1" lang="ja-JP" altLang="en-US" dirty="0" smtClean="0"/>
                        <a:t>提出書類</a:t>
                      </a:r>
                      <a:endParaRPr kumimoji="1" lang="ja-JP" altLang="en-US" dirty="0"/>
                    </a:p>
                  </a:txBody>
                  <a:tcPr>
                    <a:solidFill>
                      <a:srgbClr val="FF3300"/>
                    </a:solidFill>
                  </a:tcPr>
                </a:tc>
                <a:tc>
                  <a:txBody>
                    <a:bodyPr/>
                    <a:lstStyle/>
                    <a:p>
                      <a:r>
                        <a:rPr kumimoji="1" lang="ja-JP" altLang="en-US" dirty="0" smtClean="0"/>
                        <a:t>事業者作成のボランティア活動計画書及び実績書、写真、パンフレット等（当該年度で一度提出している場合は不要です）</a:t>
                      </a:r>
                      <a:endParaRPr kumimoji="1" lang="ja-JP" altLang="en-US" dirty="0"/>
                    </a:p>
                  </a:txBody>
                  <a:tcPr>
                    <a:solidFill>
                      <a:srgbClr val="FF3300"/>
                    </a:solidFill>
                  </a:tcPr>
                </a:tc>
                <a:extLst>
                  <a:ext uri="{0D108BD9-81ED-4DB2-BD59-A6C34878D82A}">
                    <a16:rowId xmlns:a16="http://schemas.microsoft.com/office/drawing/2014/main" val="2114698366"/>
                  </a:ext>
                </a:extLst>
              </a:tr>
            </a:tbl>
          </a:graphicData>
        </a:graphic>
      </p:graphicFrame>
      <p:sp>
        <p:nvSpPr>
          <p:cNvPr id="9" name="コンテンツ プレースホルダー 2"/>
          <p:cNvSpPr txBox="1">
            <a:spLocks/>
          </p:cNvSpPr>
          <p:nvPr/>
        </p:nvSpPr>
        <p:spPr>
          <a:xfrm>
            <a:off x="1121898" y="2436958"/>
            <a:ext cx="4828141" cy="222519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altLang="ja-JP" sz="2800" dirty="0" smtClean="0"/>
          </a:p>
          <a:p>
            <a:endParaRPr lang="ja-JP" altLang="ja-JP" sz="2800" dirty="0"/>
          </a:p>
        </p:txBody>
      </p:sp>
      <p:sp>
        <p:nvSpPr>
          <p:cNvPr id="10" name="コンテンツ プレースホルダー 2"/>
          <p:cNvSpPr txBox="1">
            <a:spLocks/>
          </p:cNvSpPr>
          <p:nvPr/>
        </p:nvSpPr>
        <p:spPr>
          <a:xfrm>
            <a:off x="1289746" y="2861549"/>
            <a:ext cx="4793803" cy="168225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sz="2600" b="1" dirty="0"/>
              <a:t>・</a:t>
            </a:r>
            <a:r>
              <a:rPr lang="ja-JP" altLang="en-US" sz="2600" b="1" dirty="0" smtClean="0"/>
              <a:t>事</a:t>
            </a:r>
            <a:r>
              <a:rPr lang="ja-JP" altLang="en-US" sz="2600" b="1" dirty="0"/>
              <a:t>業者として取り組み、無償で地域社会貢献のために行う活動が該当</a:t>
            </a:r>
            <a:r>
              <a:rPr lang="ja-JP" altLang="en-US" sz="2600" b="1" dirty="0" smtClean="0"/>
              <a:t>します（市内実績）。</a:t>
            </a:r>
            <a:endParaRPr lang="en-US" altLang="ja-JP" sz="2800" dirty="0" smtClean="0"/>
          </a:p>
          <a:p>
            <a:endParaRPr lang="ja-JP" altLang="ja-JP" sz="2800" dirty="0"/>
          </a:p>
        </p:txBody>
      </p:sp>
      <p:sp>
        <p:nvSpPr>
          <p:cNvPr id="11" name="コンテンツ プレースホルダー 2"/>
          <p:cNvSpPr txBox="1">
            <a:spLocks/>
          </p:cNvSpPr>
          <p:nvPr/>
        </p:nvSpPr>
        <p:spPr>
          <a:xfrm>
            <a:off x="1207146" y="2278711"/>
            <a:ext cx="5785334" cy="7647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r>
              <a:rPr lang="ja-JP" altLang="en-US" sz="2800" dirty="0" smtClean="0"/>
              <a:t>（３年以上継続的に実施していること）</a:t>
            </a:r>
            <a:endParaRPr lang="en-US" altLang="ja-JP" sz="2800" dirty="0" smtClean="0"/>
          </a:p>
          <a:p>
            <a:endParaRPr lang="ja-JP" altLang="ja-JP" sz="2800" dirty="0"/>
          </a:p>
        </p:txBody>
      </p:sp>
      <p:sp>
        <p:nvSpPr>
          <p:cNvPr id="12" name="テキスト ボックス 11"/>
          <p:cNvSpPr txBox="1"/>
          <p:nvPr/>
        </p:nvSpPr>
        <p:spPr>
          <a:xfrm>
            <a:off x="1269406" y="4048980"/>
            <a:ext cx="4091185" cy="369332"/>
          </a:xfrm>
          <a:prstGeom prst="rect">
            <a:avLst/>
          </a:prstGeom>
          <a:noFill/>
        </p:spPr>
        <p:txBody>
          <a:bodyPr wrap="none" rtlCol="0">
            <a:spAutoFit/>
          </a:bodyPr>
          <a:lstStyle/>
          <a:p>
            <a:r>
              <a:rPr kumimoji="1" lang="en-US" altLang="ja-JP" dirty="0" smtClean="0"/>
              <a:t>※</a:t>
            </a:r>
            <a:r>
              <a:rPr kumimoji="1" lang="ja-JP" altLang="en-US" dirty="0" smtClean="0"/>
              <a:t>活動</a:t>
            </a:r>
            <a:r>
              <a:rPr kumimoji="1" lang="ja-JP" altLang="en-US" dirty="0"/>
              <a:t>例</a:t>
            </a:r>
            <a:r>
              <a:rPr kumimoji="1" lang="ja-JP" altLang="en-US" dirty="0" smtClean="0"/>
              <a:t>はガイドラインをご確認ください</a:t>
            </a:r>
            <a:endParaRPr kumimoji="1" lang="ja-JP" altLang="en-US" dirty="0"/>
          </a:p>
        </p:txBody>
      </p:sp>
      <p:sp>
        <p:nvSpPr>
          <p:cNvPr id="8" name="スライド番号プレースホルダー 7"/>
          <p:cNvSpPr>
            <a:spLocks noGrp="1"/>
          </p:cNvSpPr>
          <p:nvPr>
            <p:ph type="sldNum" sz="quarter" idx="12"/>
          </p:nvPr>
        </p:nvSpPr>
        <p:spPr/>
        <p:txBody>
          <a:bodyPr/>
          <a:lstStyle/>
          <a:p>
            <a:fld id="{2BD14A09-4A85-43F6-B965-0330E39F61FC}" type="slidenum">
              <a:rPr kumimoji="1" lang="ja-JP" altLang="en-US" smtClean="0"/>
              <a:pPr/>
              <a:t>25</a:t>
            </a:fld>
            <a:endParaRPr kumimoji="1" lang="ja-JP" altLang="en-US"/>
          </a:p>
        </p:txBody>
      </p:sp>
    </p:spTree>
    <p:extLst>
      <p:ext uri="{BB962C8B-B14F-4D97-AF65-F5344CB8AC3E}">
        <p14:creationId xmlns:p14="http://schemas.microsoft.com/office/powerpoint/2010/main" val="32566301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03305"/>
            <a:ext cx="10058400" cy="1450757"/>
          </a:xfrm>
        </p:spPr>
        <p:txBody>
          <a:bodyPr>
            <a:normAutofit/>
          </a:bodyPr>
          <a:lstStyle/>
          <a:p>
            <a:r>
              <a:rPr lang="ja-JP" altLang="en-US" sz="2400" b="1" dirty="0" smtClean="0">
                <a:solidFill>
                  <a:srgbClr val="FF3300"/>
                </a:solidFill>
              </a:rPr>
              <a:t>総合評価方式</a:t>
            </a:r>
            <a:r>
              <a:rPr lang="en-US" altLang="ja-JP" sz="2800" dirty="0" smtClean="0">
                <a:solidFill>
                  <a:srgbClr val="FF3300"/>
                </a:solidFill>
              </a:rPr>
              <a:t/>
            </a:r>
            <a:br>
              <a:rPr lang="en-US" altLang="ja-JP" sz="2800" dirty="0" smtClean="0">
                <a:solidFill>
                  <a:srgbClr val="FF3300"/>
                </a:solidFill>
              </a:rPr>
            </a:br>
            <a:r>
              <a:rPr lang="ja-JP" altLang="en-US" sz="4000" b="1" dirty="0" smtClean="0"/>
              <a:t>技術評価点の評価項目</a:t>
            </a:r>
            <a:endParaRPr kumimoji="1" lang="ja-JP" altLang="en-US" sz="4000" dirty="0"/>
          </a:p>
        </p:txBody>
      </p:sp>
      <p:sp>
        <p:nvSpPr>
          <p:cNvPr id="4" name="Rectangle 2"/>
          <p:cNvSpPr>
            <a:spLocks noChangeArrowheads="1"/>
          </p:cNvSpPr>
          <p:nvPr/>
        </p:nvSpPr>
        <p:spPr bwMode="auto">
          <a:xfrm>
            <a:off x="-103031" y="10303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4"/>
          <p:cNvSpPr>
            <a:spLocks noChangeArrowheads="1"/>
          </p:cNvSpPr>
          <p:nvPr/>
        </p:nvSpPr>
        <p:spPr bwMode="auto">
          <a:xfrm>
            <a:off x="6400801" y="2278966"/>
            <a:ext cx="1222776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18" name="コンテンツ プレースホルダー 2"/>
          <p:cNvSpPr>
            <a:spLocks noGrp="1"/>
          </p:cNvSpPr>
          <p:nvPr>
            <p:ph idx="1"/>
          </p:nvPr>
        </p:nvSpPr>
        <p:spPr>
          <a:xfrm>
            <a:off x="988388" y="1912054"/>
            <a:ext cx="4858620" cy="831146"/>
          </a:xfrm>
        </p:spPr>
        <p:txBody>
          <a:bodyPr>
            <a:normAutofit/>
          </a:bodyPr>
          <a:lstStyle/>
          <a:p>
            <a:pPr marL="0" indent="0">
              <a:buNone/>
            </a:pPr>
            <a:r>
              <a:rPr lang="ja-JP" altLang="en-US" sz="2800" b="1" dirty="0">
                <a:solidFill>
                  <a:srgbClr val="006600"/>
                </a:solidFill>
              </a:rPr>
              <a:t>　</a:t>
            </a:r>
            <a:r>
              <a:rPr lang="en-US" altLang="ja-JP" sz="2800" dirty="0" smtClean="0"/>
              <a:t>【</a:t>
            </a:r>
            <a:r>
              <a:rPr lang="ja-JP" altLang="en-US" sz="2800" dirty="0" err="1"/>
              <a:t>障がい</a:t>
            </a:r>
            <a:r>
              <a:rPr lang="ja-JP" altLang="en-US" sz="2800" dirty="0"/>
              <a:t>者雇用等の取組み</a:t>
            </a:r>
            <a:r>
              <a:rPr lang="en-US" altLang="ja-JP" sz="2800" dirty="0" smtClean="0"/>
              <a:t>】</a:t>
            </a:r>
          </a:p>
          <a:p>
            <a:pPr marL="0" indent="0">
              <a:buNone/>
            </a:pPr>
            <a:endParaRPr lang="en-US" altLang="ja-JP" sz="2800" dirty="0" smtClean="0"/>
          </a:p>
          <a:p>
            <a:endParaRPr lang="ja-JP" altLang="ja-JP" sz="2800" dirty="0"/>
          </a:p>
        </p:txBody>
      </p:sp>
      <p:graphicFrame>
        <p:nvGraphicFramePr>
          <p:cNvPr id="3" name="表 2"/>
          <p:cNvGraphicFramePr>
            <a:graphicFrameLocks noGrp="1"/>
          </p:cNvGraphicFramePr>
          <p:nvPr>
            <p:extLst>
              <p:ext uri="{D42A27DB-BD31-4B8C-83A1-F6EECF244321}">
                <p14:modId xmlns:p14="http://schemas.microsoft.com/office/powerpoint/2010/main" val="1105299682"/>
              </p:ext>
            </p:extLst>
          </p:nvPr>
        </p:nvGraphicFramePr>
        <p:xfrm>
          <a:off x="7265667" y="1912054"/>
          <a:ext cx="3890013" cy="2544816"/>
        </p:xfrm>
        <a:graphic>
          <a:graphicData uri="http://schemas.openxmlformats.org/drawingml/2006/table">
            <a:tbl>
              <a:tblPr firstRow="1" firstCol="1" lastRow="1" lastCol="1" bandRow="1" bandCol="1">
                <a:tableStyleId>{5C22544A-7EE6-4342-B048-85BDC9FD1C3A}</a:tableStyleId>
              </a:tblPr>
              <a:tblGrid>
                <a:gridCol w="2037138">
                  <a:extLst>
                    <a:ext uri="{9D8B030D-6E8A-4147-A177-3AD203B41FA5}">
                      <a16:colId xmlns:a16="http://schemas.microsoft.com/office/drawing/2014/main" val="3595954534"/>
                    </a:ext>
                  </a:extLst>
                </a:gridCol>
                <a:gridCol w="1050682">
                  <a:extLst>
                    <a:ext uri="{9D8B030D-6E8A-4147-A177-3AD203B41FA5}">
                      <a16:colId xmlns:a16="http://schemas.microsoft.com/office/drawing/2014/main" val="673950188"/>
                    </a:ext>
                  </a:extLst>
                </a:gridCol>
                <a:gridCol w="802193">
                  <a:extLst>
                    <a:ext uri="{9D8B030D-6E8A-4147-A177-3AD203B41FA5}">
                      <a16:colId xmlns:a16="http://schemas.microsoft.com/office/drawing/2014/main" val="2706525123"/>
                    </a:ext>
                  </a:extLst>
                </a:gridCol>
              </a:tblGrid>
              <a:tr h="535306">
                <a:tc>
                  <a:txBody>
                    <a:bodyPr/>
                    <a:lstStyle/>
                    <a:p>
                      <a:pPr algn="ctr">
                        <a:spcAft>
                          <a:spcPts val="0"/>
                        </a:spcAft>
                      </a:pPr>
                      <a:r>
                        <a:rPr lang="ja-JP" sz="2000" kern="100" dirty="0">
                          <a:effectLst/>
                          <a:latin typeface="メイリオ" panose="020B0604030504040204" pitchFamily="50" charset="-128"/>
                          <a:ea typeface="メイリオ" panose="020B0604030504040204" pitchFamily="50" charset="-128"/>
                        </a:rPr>
                        <a:t>評価基準</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84252" marR="842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kern="100" dirty="0">
                          <a:effectLst/>
                          <a:latin typeface="メイリオ" panose="020B0604030504040204" pitchFamily="50" charset="-128"/>
                          <a:ea typeface="メイリオ" panose="020B0604030504040204" pitchFamily="50" charset="-128"/>
                        </a:rPr>
                        <a:t>評価点</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84252" marR="842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kern="100">
                          <a:effectLst/>
                          <a:latin typeface="メイリオ" panose="020B0604030504040204" pitchFamily="50" charset="-128"/>
                          <a:ea typeface="メイリオ" panose="020B0604030504040204" pitchFamily="50" charset="-128"/>
                        </a:rPr>
                        <a:t>配点</a:t>
                      </a:r>
                      <a:endParaRPr lang="ja-JP" sz="20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84252" marR="842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581774579"/>
                  </a:ext>
                </a:extLst>
              </a:tr>
              <a:tr h="1004755">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あり</a:t>
                      </a:r>
                      <a:endPar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１</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pPr algn="ctr">
                        <a:spcAft>
                          <a:spcPts val="0"/>
                        </a:spcAft>
                      </a:pPr>
                      <a:r>
                        <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１</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064791062"/>
                  </a:ext>
                </a:extLst>
              </a:tr>
              <a:tr h="1004755">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なし</a:t>
                      </a:r>
                      <a:endPar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０</a:t>
                      </a:r>
                      <a:endParaRPr lang="en-US" altLang="ja-JP"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kumimoji="1" lang="ja-JP" altLang="en-US"/>
                    </a:p>
                  </a:txBody>
                  <a:tcPr/>
                </a:tc>
                <a:extLst>
                  <a:ext uri="{0D108BD9-81ED-4DB2-BD59-A6C34878D82A}">
                    <a16:rowId xmlns:a16="http://schemas.microsoft.com/office/drawing/2014/main" val="4081388068"/>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919911523"/>
              </p:ext>
            </p:extLst>
          </p:nvPr>
        </p:nvGraphicFramePr>
        <p:xfrm>
          <a:off x="1207146" y="4575969"/>
          <a:ext cx="4961651" cy="1463040"/>
        </p:xfrm>
        <a:graphic>
          <a:graphicData uri="http://schemas.openxmlformats.org/drawingml/2006/table">
            <a:tbl>
              <a:tblPr firstRow="1" bandRow="1">
                <a:tableStyleId>{5C22544A-7EE6-4342-B048-85BDC9FD1C3A}</a:tableStyleId>
              </a:tblPr>
              <a:tblGrid>
                <a:gridCol w="1229061">
                  <a:extLst>
                    <a:ext uri="{9D8B030D-6E8A-4147-A177-3AD203B41FA5}">
                      <a16:colId xmlns:a16="http://schemas.microsoft.com/office/drawing/2014/main" val="3742230315"/>
                    </a:ext>
                  </a:extLst>
                </a:gridCol>
                <a:gridCol w="3732590">
                  <a:extLst>
                    <a:ext uri="{9D8B030D-6E8A-4147-A177-3AD203B41FA5}">
                      <a16:colId xmlns:a16="http://schemas.microsoft.com/office/drawing/2014/main" val="543121708"/>
                    </a:ext>
                  </a:extLst>
                </a:gridCol>
              </a:tblGrid>
              <a:tr h="370840">
                <a:tc>
                  <a:txBody>
                    <a:bodyPr/>
                    <a:lstStyle/>
                    <a:p>
                      <a:r>
                        <a:rPr kumimoji="1" lang="ja-JP" altLang="en-US" dirty="0" smtClean="0"/>
                        <a:t>提出書類</a:t>
                      </a:r>
                      <a:endParaRPr kumimoji="1" lang="ja-JP" altLang="en-US" dirty="0"/>
                    </a:p>
                  </a:txBody>
                  <a:tcPr>
                    <a:solidFill>
                      <a:srgbClr val="FF3300"/>
                    </a:solidFill>
                  </a:tcPr>
                </a:tc>
                <a:tc>
                  <a:txBody>
                    <a:bodyPr/>
                    <a:lstStyle/>
                    <a:p>
                      <a:r>
                        <a:rPr kumimoji="1" lang="ja-JP" altLang="en-US" dirty="0" smtClean="0"/>
                        <a:t>障害者手帳の写し</a:t>
                      </a:r>
                    </a:p>
                    <a:p>
                      <a:r>
                        <a:rPr kumimoji="1" lang="ja-JP" altLang="en-US" dirty="0" smtClean="0"/>
                        <a:t>（過去の案件で提出済みの場合（有効期限内のもの）は不要です）</a:t>
                      </a:r>
                    </a:p>
                    <a:p>
                      <a:r>
                        <a:rPr kumimoji="1" lang="ja-JP" altLang="en-US" dirty="0" smtClean="0"/>
                        <a:t>　　　　　　　　　＋</a:t>
                      </a:r>
                    </a:p>
                    <a:p>
                      <a:r>
                        <a:rPr kumimoji="1" lang="ja-JP" altLang="en-US" dirty="0" smtClean="0"/>
                        <a:t>雇用していることを証明できるもの</a:t>
                      </a:r>
                    </a:p>
                  </a:txBody>
                  <a:tcPr>
                    <a:solidFill>
                      <a:srgbClr val="FF3300"/>
                    </a:solidFill>
                  </a:tcPr>
                </a:tc>
                <a:extLst>
                  <a:ext uri="{0D108BD9-81ED-4DB2-BD59-A6C34878D82A}">
                    <a16:rowId xmlns:a16="http://schemas.microsoft.com/office/drawing/2014/main" val="2114698366"/>
                  </a:ext>
                </a:extLst>
              </a:tr>
            </a:tbl>
          </a:graphicData>
        </a:graphic>
      </p:graphicFrame>
      <p:sp>
        <p:nvSpPr>
          <p:cNvPr id="9" name="コンテンツ プレースホルダー 2"/>
          <p:cNvSpPr txBox="1">
            <a:spLocks/>
          </p:cNvSpPr>
          <p:nvPr/>
        </p:nvSpPr>
        <p:spPr>
          <a:xfrm>
            <a:off x="1121898" y="2436958"/>
            <a:ext cx="4828141" cy="222519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altLang="ja-JP" sz="2800" dirty="0" smtClean="0"/>
          </a:p>
          <a:p>
            <a:endParaRPr lang="ja-JP" altLang="ja-JP" sz="2800" dirty="0"/>
          </a:p>
        </p:txBody>
      </p:sp>
      <p:sp>
        <p:nvSpPr>
          <p:cNvPr id="10" name="コンテンツ プレースホルダー 2"/>
          <p:cNvSpPr txBox="1">
            <a:spLocks/>
          </p:cNvSpPr>
          <p:nvPr/>
        </p:nvSpPr>
        <p:spPr>
          <a:xfrm>
            <a:off x="1186715" y="2635759"/>
            <a:ext cx="4793803" cy="168225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sz="2600" b="1" dirty="0"/>
              <a:t>・入札告示日現在で雇用期間１年以上の</a:t>
            </a:r>
            <a:r>
              <a:rPr lang="ja-JP" altLang="en-US" sz="2600" b="1" dirty="0" err="1"/>
              <a:t>障がい</a:t>
            </a:r>
            <a:r>
              <a:rPr lang="ja-JP" altLang="en-US" sz="2600" b="1" dirty="0"/>
              <a:t>者雇用を対象とします。</a:t>
            </a:r>
            <a:endParaRPr lang="ja-JP" altLang="ja-JP" sz="2800" dirty="0"/>
          </a:p>
        </p:txBody>
      </p:sp>
      <p:sp>
        <p:nvSpPr>
          <p:cNvPr id="8" name="スライド番号プレースホルダー 7"/>
          <p:cNvSpPr>
            <a:spLocks noGrp="1"/>
          </p:cNvSpPr>
          <p:nvPr>
            <p:ph type="sldNum" sz="quarter" idx="12"/>
          </p:nvPr>
        </p:nvSpPr>
        <p:spPr/>
        <p:txBody>
          <a:bodyPr/>
          <a:lstStyle/>
          <a:p>
            <a:fld id="{2BD14A09-4A85-43F6-B965-0330E39F61FC}" type="slidenum">
              <a:rPr kumimoji="1" lang="ja-JP" altLang="en-US" smtClean="0"/>
              <a:pPr/>
              <a:t>26</a:t>
            </a:fld>
            <a:endParaRPr kumimoji="1" lang="ja-JP" altLang="en-US"/>
          </a:p>
        </p:txBody>
      </p:sp>
    </p:spTree>
    <p:extLst>
      <p:ext uri="{BB962C8B-B14F-4D97-AF65-F5344CB8AC3E}">
        <p14:creationId xmlns:p14="http://schemas.microsoft.com/office/powerpoint/2010/main" val="29944202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03305"/>
            <a:ext cx="10058400" cy="1450757"/>
          </a:xfrm>
        </p:spPr>
        <p:txBody>
          <a:bodyPr>
            <a:normAutofit/>
          </a:bodyPr>
          <a:lstStyle/>
          <a:p>
            <a:r>
              <a:rPr lang="ja-JP" altLang="en-US" sz="2400" b="1" dirty="0" smtClean="0">
                <a:solidFill>
                  <a:srgbClr val="FF3300"/>
                </a:solidFill>
              </a:rPr>
              <a:t>総合評価方式</a:t>
            </a:r>
            <a:r>
              <a:rPr lang="en-US" altLang="ja-JP" sz="2800" dirty="0" smtClean="0">
                <a:solidFill>
                  <a:srgbClr val="FF3300"/>
                </a:solidFill>
              </a:rPr>
              <a:t/>
            </a:r>
            <a:br>
              <a:rPr lang="en-US" altLang="ja-JP" sz="2800" dirty="0" smtClean="0">
                <a:solidFill>
                  <a:srgbClr val="FF3300"/>
                </a:solidFill>
              </a:rPr>
            </a:br>
            <a:r>
              <a:rPr lang="ja-JP" altLang="en-US" sz="4000" b="1" dirty="0" smtClean="0"/>
              <a:t>技術評価点の評価項目</a:t>
            </a:r>
            <a:endParaRPr kumimoji="1" lang="ja-JP" altLang="en-US" sz="4000" dirty="0"/>
          </a:p>
        </p:txBody>
      </p:sp>
      <p:sp>
        <p:nvSpPr>
          <p:cNvPr id="4" name="Rectangle 2"/>
          <p:cNvSpPr>
            <a:spLocks noChangeArrowheads="1"/>
          </p:cNvSpPr>
          <p:nvPr/>
        </p:nvSpPr>
        <p:spPr bwMode="auto">
          <a:xfrm>
            <a:off x="-103031" y="10303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4"/>
          <p:cNvSpPr>
            <a:spLocks noChangeArrowheads="1"/>
          </p:cNvSpPr>
          <p:nvPr/>
        </p:nvSpPr>
        <p:spPr bwMode="auto">
          <a:xfrm>
            <a:off x="6400801" y="2278966"/>
            <a:ext cx="1222776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18" name="コンテンツ プレースホルダー 2"/>
          <p:cNvSpPr>
            <a:spLocks noGrp="1"/>
          </p:cNvSpPr>
          <p:nvPr>
            <p:ph idx="1"/>
          </p:nvPr>
        </p:nvSpPr>
        <p:spPr>
          <a:xfrm>
            <a:off x="988388" y="1912054"/>
            <a:ext cx="5966204" cy="831146"/>
          </a:xfrm>
        </p:spPr>
        <p:txBody>
          <a:bodyPr>
            <a:normAutofit/>
          </a:bodyPr>
          <a:lstStyle/>
          <a:p>
            <a:pPr marL="0" indent="0">
              <a:buNone/>
            </a:pPr>
            <a:r>
              <a:rPr lang="ja-JP" altLang="en-US" sz="2800" b="1" dirty="0">
                <a:solidFill>
                  <a:srgbClr val="006600"/>
                </a:solidFill>
              </a:rPr>
              <a:t>　</a:t>
            </a:r>
            <a:r>
              <a:rPr lang="en-US" altLang="ja-JP" sz="2800" dirty="0" smtClean="0"/>
              <a:t>【</a:t>
            </a:r>
            <a:r>
              <a:rPr lang="ja-JP" altLang="en-US" sz="2800" dirty="0"/>
              <a:t>男女共同参画の推進</a:t>
            </a:r>
            <a:r>
              <a:rPr lang="en-US" altLang="ja-JP" sz="2800" dirty="0" smtClean="0"/>
              <a:t>】</a:t>
            </a:r>
          </a:p>
          <a:p>
            <a:pPr marL="0" indent="0">
              <a:buNone/>
            </a:pPr>
            <a:endParaRPr lang="en-US" altLang="ja-JP" sz="2800" dirty="0" smtClean="0"/>
          </a:p>
          <a:p>
            <a:endParaRPr lang="ja-JP" altLang="ja-JP" sz="2800" dirty="0"/>
          </a:p>
        </p:txBody>
      </p:sp>
      <p:graphicFrame>
        <p:nvGraphicFramePr>
          <p:cNvPr id="7" name="表 6"/>
          <p:cNvGraphicFramePr>
            <a:graphicFrameLocks noGrp="1"/>
          </p:cNvGraphicFramePr>
          <p:nvPr>
            <p:extLst>
              <p:ext uri="{D42A27DB-BD31-4B8C-83A1-F6EECF244321}">
                <p14:modId xmlns:p14="http://schemas.microsoft.com/office/powerpoint/2010/main" val="3838974341"/>
              </p:ext>
            </p:extLst>
          </p:nvPr>
        </p:nvGraphicFramePr>
        <p:xfrm>
          <a:off x="1207146" y="4575969"/>
          <a:ext cx="4961651" cy="914400"/>
        </p:xfrm>
        <a:graphic>
          <a:graphicData uri="http://schemas.openxmlformats.org/drawingml/2006/table">
            <a:tbl>
              <a:tblPr firstRow="1" bandRow="1">
                <a:tableStyleId>{5C22544A-7EE6-4342-B048-85BDC9FD1C3A}</a:tableStyleId>
              </a:tblPr>
              <a:tblGrid>
                <a:gridCol w="1229061">
                  <a:extLst>
                    <a:ext uri="{9D8B030D-6E8A-4147-A177-3AD203B41FA5}">
                      <a16:colId xmlns:a16="http://schemas.microsoft.com/office/drawing/2014/main" val="3742230315"/>
                    </a:ext>
                  </a:extLst>
                </a:gridCol>
                <a:gridCol w="3732590">
                  <a:extLst>
                    <a:ext uri="{9D8B030D-6E8A-4147-A177-3AD203B41FA5}">
                      <a16:colId xmlns:a16="http://schemas.microsoft.com/office/drawing/2014/main" val="543121708"/>
                    </a:ext>
                  </a:extLst>
                </a:gridCol>
              </a:tblGrid>
              <a:tr h="370840">
                <a:tc>
                  <a:txBody>
                    <a:bodyPr/>
                    <a:lstStyle/>
                    <a:p>
                      <a:r>
                        <a:rPr kumimoji="1" lang="ja-JP" altLang="en-US" dirty="0" smtClean="0"/>
                        <a:t>提出書類</a:t>
                      </a:r>
                      <a:endParaRPr kumimoji="1" lang="ja-JP" altLang="en-US" dirty="0"/>
                    </a:p>
                  </a:txBody>
                  <a:tcPr>
                    <a:solidFill>
                      <a:srgbClr val="FF3300"/>
                    </a:solidFill>
                  </a:tcPr>
                </a:tc>
                <a:tc>
                  <a:txBody>
                    <a:bodyPr/>
                    <a:lstStyle/>
                    <a:p>
                      <a:r>
                        <a:rPr kumimoji="1" lang="ja-JP" altLang="en-US" dirty="0" smtClean="0"/>
                        <a:t>就業規則、労働協約等の写し</a:t>
                      </a:r>
                    </a:p>
                    <a:p>
                      <a:r>
                        <a:rPr kumimoji="1" lang="ja-JP" altLang="en-US" dirty="0" smtClean="0"/>
                        <a:t>（過去の案件で提出済みの場合は不要です）</a:t>
                      </a:r>
                    </a:p>
                  </a:txBody>
                  <a:tcPr>
                    <a:solidFill>
                      <a:srgbClr val="FF3300"/>
                    </a:solidFill>
                  </a:tcPr>
                </a:tc>
                <a:extLst>
                  <a:ext uri="{0D108BD9-81ED-4DB2-BD59-A6C34878D82A}">
                    <a16:rowId xmlns:a16="http://schemas.microsoft.com/office/drawing/2014/main" val="2114698366"/>
                  </a:ext>
                </a:extLst>
              </a:tr>
            </a:tbl>
          </a:graphicData>
        </a:graphic>
      </p:graphicFrame>
      <p:sp>
        <p:nvSpPr>
          <p:cNvPr id="9" name="コンテンツ プレースホルダー 2"/>
          <p:cNvSpPr txBox="1">
            <a:spLocks/>
          </p:cNvSpPr>
          <p:nvPr/>
        </p:nvSpPr>
        <p:spPr>
          <a:xfrm>
            <a:off x="1121898" y="2436958"/>
            <a:ext cx="4828141" cy="222519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altLang="ja-JP" sz="2800" dirty="0" smtClean="0"/>
          </a:p>
          <a:p>
            <a:endParaRPr lang="ja-JP" altLang="ja-JP" sz="2800" dirty="0"/>
          </a:p>
        </p:txBody>
      </p:sp>
      <p:sp>
        <p:nvSpPr>
          <p:cNvPr id="10" name="コンテンツ プレースホルダー 2"/>
          <p:cNvSpPr txBox="1">
            <a:spLocks/>
          </p:cNvSpPr>
          <p:nvPr/>
        </p:nvSpPr>
        <p:spPr>
          <a:xfrm>
            <a:off x="1289746" y="2861549"/>
            <a:ext cx="4793803" cy="168225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sz="2600" b="1" dirty="0"/>
              <a:t>・育児・介護休業制度、それに伴う短時間勤務制度等の</a:t>
            </a:r>
            <a:r>
              <a:rPr lang="ja-JP" altLang="en-US" sz="2600" b="1" dirty="0" smtClean="0"/>
              <a:t>措置ついての就業規則の記載の有無で評価します。</a:t>
            </a:r>
            <a:endParaRPr lang="ja-JP" altLang="ja-JP" sz="2800" dirty="0"/>
          </a:p>
        </p:txBody>
      </p:sp>
      <p:sp>
        <p:nvSpPr>
          <p:cNvPr id="11" name="コンテンツ プレースホルダー 2"/>
          <p:cNvSpPr txBox="1">
            <a:spLocks/>
          </p:cNvSpPr>
          <p:nvPr/>
        </p:nvSpPr>
        <p:spPr>
          <a:xfrm>
            <a:off x="1207146" y="2278711"/>
            <a:ext cx="5785334" cy="7647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en-US" altLang="ja-JP" sz="2800" dirty="0"/>
              <a:t>(</a:t>
            </a:r>
            <a:r>
              <a:rPr lang="ja-JP" altLang="en-US" sz="2800" dirty="0"/>
              <a:t>育児・介護休業制度等の有無</a:t>
            </a:r>
            <a:r>
              <a:rPr lang="en-US" altLang="ja-JP" sz="2800" dirty="0"/>
              <a:t>)</a:t>
            </a:r>
            <a:endParaRPr lang="ja-JP" altLang="ja-JP" sz="2800" dirty="0"/>
          </a:p>
        </p:txBody>
      </p:sp>
      <p:graphicFrame>
        <p:nvGraphicFramePr>
          <p:cNvPr id="13" name="表 12"/>
          <p:cNvGraphicFramePr>
            <a:graphicFrameLocks noGrp="1"/>
          </p:cNvGraphicFramePr>
          <p:nvPr>
            <p:extLst>
              <p:ext uri="{D42A27DB-BD31-4B8C-83A1-F6EECF244321}">
                <p14:modId xmlns:p14="http://schemas.microsoft.com/office/powerpoint/2010/main" val="453029046"/>
              </p:ext>
            </p:extLst>
          </p:nvPr>
        </p:nvGraphicFramePr>
        <p:xfrm>
          <a:off x="7276863" y="1954335"/>
          <a:ext cx="3866831" cy="2544816"/>
        </p:xfrm>
        <a:graphic>
          <a:graphicData uri="http://schemas.openxmlformats.org/drawingml/2006/table">
            <a:tbl>
              <a:tblPr firstRow="1" firstCol="1" lastRow="1" lastCol="1" bandRow="1" bandCol="1">
                <a:tableStyleId>{5C22544A-7EE6-4342-B048-85BDC9FD1C3A}</a:tableStyleId>
              </a:tblPr>
              <a:tblGrid>
                <a:gridCol w="2037138">
                  <a:extLst>
                    <a:ext uri="{9D8B030D-6E8A-4147-A177-3AD203B41FA5}">
                      <a16:colId xmlns:a16="http://schemas.microsoft.com/office/drawing/2014/main" val="3595954534"/>
                    </a:ext>
                  </a:extLst>
                </a:gridCol>
                <a:gridCol w="1050682">
                  <a:extLst>
                    <a:ext uri="{9D8B030D-6E8A-4147-A177-3AD203B41FA5}">
                      <a16:colId xmlns:a16="http://schemas.microsoft.com/office/drawing/2014/main" val="673950188"/>
                    </a:ext>
                  </a:extLst>
                </a:gridCol>
                <a:gridCol w="779011">
                  <a:extLst>
                    <a:ext uri="{9D8B030D-6E8A-4147-A177-3AD203B41FA5}">
                      <a16:colId xmlns:a16="http://schemas.microsoft.com/office/drawing/2014/main" val="2706525123"/>
                    </a:ext>
                  </a:extLst>
                </a:gridCol>
              </a:tblGrid>
              <a:tr h="535306">
                <a:tc>
                  <a:txBody>
                    <a:bodyPr/>
                    <a:lstStyle/>
                    <a:p>
                      <a:pPr algn="ctr">
                        <a:spcAft>
                          <a:spcPts val="0"/>
                        </a:spcAft>
                      </a:pPr>
                      <a:r>
                        <a:rPr lang="ja-JP" sz="2000" kern="100" dirty="0">
                          <a:effectLst/>
                          <a:latin typeface="メイリオ" panose="020B0604030504040204" pitchFamily="50" charset="-128"/>
                          <a:ea typeface="メイリオ" panose="020B0604030504040204" pitchFamily="50" charset="-128"/>
                        </a:rPr>
                        <a:t>評価基準</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84252" marR="842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kern="100" dirty="0">
                          <a:effectLst/>
                          <a:latin typeface="メイリオ" panose="020B0604030504040204" pitchFamily="50" charset="-128"/>
                          <a:ea typeface="メイリオ" panose="020B0604030504040204" pitchFamily="50" charset="-128"/>
                        </a:rPr>
                        <a:t>評価点</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84252" marR="842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kern="100">
                          <a:effectLst/>
                          <a:latin typeface="メイリオ" panose="020B0604030504040204" pitchFamily="50" charset="-128"/>
                          <a:ea typeface="メイリオ" panose="020B0604030504040204" pitchFamily="50" charset="-128"/>
                        </a:rPr>
                        <a:t>配点</a:t>
                      </a:r>
                      <a:endParaRPr lang="ja-JP" sz="20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84252" marR="842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581774579"/>
                  </a:ext>
                </a:extLst>
              </a:tr>
              <a:tr h="1004755">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あり</a:t>
                      </a:r>
                      <a:endPar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１</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pPr algn="ctr">
                        <a:spcAft>
                          <a:spcPts val="0"/>
                        </a:spcAft>
                      </a:pPr>
                      <a:r>
                        <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１</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064791062"/>
                  </a:ext>
                </a:extLst>
              </a:tr>
              <a:tr h="1004755">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なし</a:t>
                      </a:r>
                      <a:endPar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０</a:t>
                      </a:r>
                      <a:endParaRPr lang="en-US" altLang="ja-JP"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kumimoji="1" lang="ja-JP" altLang="en-US"/>
                    </a:p>
                  </a:txBody>
                  <a:tcPr/>
                </a:tc>
                <a:extLst>
                  <a:ext uri="{0D108BD9-81ED-4DB2-BD59-A6C34878D82A}">
                    <a16:rowId xmlns:a16="http://schemas.microsoft.com/office/drawing/2014/main" val="4081388068"/>
                  </a:ext>
                </a:extLst>
              </a:tr>
            </a:tbl>
          </a:graphicData>
        </a:graphic>
      </p:graphicFrame>
      <p:sp>
        <p:nvSpPr>
          <p:cNvPr id="5" name="スライド番号プレースホルダー 4"/>
          <p:cNvSpPr>
            <a:spLocks noGrp="1"/>
          </p:cNvSpPr>
          <p:nvPr>
            <p:ph type="sldNum" sz="quarter" idx="12"/>
          </p:nvPr>
        </p:nvSpPr>
        <p:spPr/>
        <p:txBody>
          <a:bodyPr/>
          <a:lstStyle/>
          <a:p>
            <a:fld id="{2BD14A09-4A85-43F6-B965-0330E39F61FC}" type="slidenum">
              <a:rPr kumimoji="1" lang="ja-JP" altLang="en-US" smtClean="0"/>
              <a:pPr/>
              <a:t>27</a:t>
            </a:fld>
            <a:endParaRPr kumimoji="1" lang="ja-JP" altLang="en-US"/>
          </a:p>
        </p:txBody>
      </p:sp>
    </p:spTree>
    <p:extLst>
      <p:ext uri="{BB962C8B-B14F-4D97-AF65-F5344CB8AC3E}">
        <p14:creationId xmlns:p14="http://schemas.microsoft.com/office/powerpoint/2010/main" val="35750380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03305"/>
            <a:ext cx="10058400" cy="1450757"/>
          </a:xfrm>
        </p:spPr>
        <p:txBody>
          <a:bodyPr>
            <a:normAutofit/>
          </a:bodyPr>
          <a:lstStyle/>
          <a:p>
            <a:r>
              <a:rPr lang="ja-JP" altLang="en-US" sz="2400" b="1" dirty="0" smtClean="0">
                <a:solidFill>
                  <a:srgbClr val="FF3300"/>
                </a:solidFill>
              </a:rPr>
              <a:t>総合評価方式</a:t>
            </a:r>
            <a:r>
              <a:rPr lang="en-US" altLang="ja-JP" sz="2800" dirty="0" smtClean="0">
                <a:solidFill>
                  <a:srgbClr val="FF3300"/>
                </a:solidFill>
              </a:rPr>
              <a:t/>
            </a:r>
            <a:br>
              <a:rPr lang="en-US" altLang="ja-JP" sz="2800" dirty="0" smtClean="0">
                <a:solidFill>
                  <a:srgbClr val="FF3300"/>
                </a:solidFill>
              </a:rPr>
            </a:br>
            <a:r>
              <a:rPr lang="ja-JP" altLang="en-US" sz="4000" b="1" dirty="0" smtClean="0"/>
              <a:t>技術評価点の評価項目</a:t>
            </a:r>
            <a:endParaRPr kumimoji="1" lang="ja-JP" altLang="en-US" sz="4000" dirty="0"/>
          </a:p>
        </p:txBody>
      </p:sp>
      <p:sp>
        <p:nvSpPr>
          <p:cNvPr id="4" name="Rectangle 2"/>
          <p:cNvSpPr>
            <a:spLocks noChangeArrowheads="1"/>
          </p:cNvSpPr>
          <p:nvPr/>
        </p:nvSpPr>
        <p:spPr bwMode="auto">
          <a:xfrm>
            <a:off x="-103031" y="10303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4"/>
          <p:cNvSpPr>
            <a:spLocks noChangeArrowheads="1"/>
          </p:cNvSpPr>
          <p:nvPr/>
        </p:nvSpPr>
        <p:spPr bwMode="auto">
          <a:xfrm>
            <a:off x="6400801" y="2278966"/>
            <a:ext cx="1222776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18" name="コンテンツ プレースホルダー 2"/>
          <p:cNvSpPr>
            <a:spLocks noGrp="1"/>
          </p:cNvSpPr>
          <p:nvPr>
            <p:ph idx="1"/>
          </p:nvPr>
        </p:nvSpPr>
        <p:spPr>
          <a:xfrm>
            <a:off x="988388" y="1912054"/>
            <a:ext cx="5966204" cy="831146"/>
          </a:xfrm>
        </p:spPr>
        <p:txBody>
          <a:bodyPr>
            <a:normAutofit/>
          </a:bodyPr>
          <a:lstStyle/>
          <a:p>
            <a:pPr marL="0" indent="0">
              <a:buNone/>
            </a:pPr>
            <a:r>
              <a:rPr lang="ja-JP" altLang="en-US" sz="2800" b="1" dirty="0">
                <a:solidFill>
                  <a:srgbClr val="006600"/>
                </a:solidFill>
              </a:rPr>
              <a:t>　</a:t>
            </a:r>
            <a:r>
              <a:rPr lang="en-US" altLang="ja-JP" sz="2800" dirty="0" smtClean="0"/>
              <a:t>【</a:t>
            </a:r>
            <a:r>
              <a:rPr lang="zh-TW" altLang="en-US" sz="2800" dirty="0">
                <a:latin typeface="ＭＳ Ｐゴシック" panose="020B0600070205080204" pitchFamily="50" charset="-128"/>
                <a:ea typeface="ＭＳ Ｐゴシック" panose="020B0600070205080204" pitchFamily="50" charset="-128"/>
              </a:rPr>
              <a:t>法定外労働災害補償制度加入</a:t>
            </a:r>
            <a:r>
              <a:rPr lang="en-US" altLang="ja-JP" sz="2800" dirty="0" smtClean="0"/>
              <a:t>】</a:t>
            </a:r>
          </a:p>
          <a:p>
            <a:pPr marL="0" indent="0">
              <a:buNone/>
            </a:pPr>
            <a:endParaRPr lang="en-US" altLang="ja-JP" sz="2800" dirty="0" smtClean="0"/>
          </a:p>
          <a:p>
            <a:endParaRPr lang="ja-JP" altLang="ja-JP" sz="2800" dirty="0"/>
          </a:p>
        </p:txBody>
      </p:sp>
      <p:graphicFrame>
        <p:nvGraphicFramePr>
          <p:cNvPr id="7" name="表 6"/>
          <p:cNvGraphicFramePr>
            <a:graphicFrameLocks noGrp="1"/>
          </p:cNvGraphicFramePr>
          <p:nvPr>
            <p:extLst>
              <p:ext uri="{D42A27DB-BD31-4B8C-83A1-F6EECF244321}">
                <p14:modId xmlns:p14="http://schemas.microsoft.com/office/powerpoint/2010/main" val="355159420"/>
              </p:ext>
            </p:extLst>
          </p:nvPr>
        </p:nvGraphicFramePr>
        <p:xfrm>
          <a:off x="1310659" y="4172863"/>
          <a:ext cx="4961651" cy="1188720"/>
        </p:xfrm>
        <a:graphic>
          <a:graphicData uri="http://schemas.openxmlformats.org/drawingml/2006/table">
            <a:tbl>
              <a:tblPr firstRow="1" bandRow="1">
                <a:tableStyleId>{5C22544A-7EE6-4342-B048-85BDC9FD1C3A}</a:tableStyleId>
              </a:tblPr>
              <a:tblGrid>
                <a:gridCol w="1229061">
                  <a:extLst>
                    <a:ext uri="{9D8B030D-6E8A-4147-A177-3AD203B41FA5}">
                      <a16:colId xmlns:a16="http://schemas.microsoft.com/office/drawing/2014/main" val="3742230315"/>
                    </a:ext>
                  </a:extLst>
                </a:gridCol>
                <a:gridCol w="3732590">
                  <a:extLst>
                    <a:ext uri="{9D8B030D-6E8A-4147-A177-3AD203B41FA5}">
                      <a16:colId xmlns:a16="http://schemas.microsoft.com/office/drawing/2014/main" val="543121708"/>
                    </a:ext>
                  </a:extLst>
                </a:gridCol>
              </a:tblGrid>
              <a:tr h="370840">
                <a:tc>
                  <a:txBody>
                    <a:bodyPr/>
                    <a:lstStyle/>
                    <a:p>
                      <a:r>
                        <a:rPr kumimoji="1" lang="ja-JP" altLang="en-US" dirty="0" smtClean="0"/>
                        <a:t>提出書類</a:t>
                      </a:r>
                      <a:endParaRPr kumimoji="1" lang="ja-JP" altLang="en-US" dirty="0"/>
                    </a:p>
                  </a:txBody>
                  <a:tcPr>
                    <a:solidFill>
                      <a:srgbClr val="FF3300"/>
                    </a:solidFill>
                  </a:tcPr>
                </a:tc>
                <a:tc>
                  <a:txBody>
                    <a:bodyPr/>
                    <a:lstStyle/>
                    <a:p>
                      <a:r>
                        <a:rPr kumimoji="1" lang="ja-JP" altLang="en-US" dirty="0" smtClean="0"/>
                        <a:t>必要ありません</a:t>
                      </a:r>
                    </a:p>
                    <a:p>
                      <a:r>
                        <a:rPr kumimoji="1" lang="ja-JP" altLang="en-US" dirty="0" smtClean="0"/>
                        <a:t>（経営事項審査結果通知書で確認します。加入等を証明できる書類を求めることがあります）</a:t>
                      </a:r>
                    </a:p>
                  </a:txBody>
                  <a:tcPr>
                    <a:solidFill>
                      <a:srgbClr val="FF3300"/>
                    </a:solidFill>
                  </a:tcPr>
                </a:tc>
                <a:extLst>
                  <a:ext uri="{0D108BD9-81ED-4DB2-BD59-A6C34878D82A}">
                    <a16:rowId xmlns:a16="http://schemas.microsoft.com/office/drawing/2014/main" val="2114698366"/>
                  </a:ext>
                </a:extLst>
              </a:tr>
            </a:tbl>
          </a:graphicData>
        </a:graphic>
      </p:graphicFrame>
      <p:sp>
        <p:nvSpPr>
          <p:cNvPr id="9" name="コンテンツ プレースホルダー 2"/>
          <p:cNvSpPr txBox="1">
            <a:spLocks/>
          </p:cNvSpPr>
          <p:nvPr/>
        </p:nvSpPr>
        <p:spPr>
          <a:xfrm>
            <a:off x="1121898" y="2436958"/>
            <a:ext cx="4828141" cy="222519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altLang="ja-JP" sz="2800" dirty="0" smtClean="0"/>
          </a:p>
          <a:p>
            <a:endParaRPr lang="ja-JP" altLang="ja-JP" sz="2800" dirty="0"/>
          </a:p>
        </p:txBody>
      </p:sp>
      <p:sp>
        <p:nvSpPr>
          <p:cNvPr id="10" name="コンテンツ プレースホルダー 2"/>
          <p:cNvSpPr txBox="1">
            <a:spLocks/>
          </p:cNvSpPr>
          <p:nvPr/>
        </p:nvSpPr>
        <p:spPr>
          <a:xfrm>
            <a:off x="1199166" y="2631263"/>
            <a:ext cx="4793803" cy="168225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sz="2600" b="1" dirty="0"/>
              <a:t>・入札告示日現在の加入状況を条件として評価します。</a:t>
            </a:r>
            <a:endParaRPr lang="ja-JP" altLang="ja-JP" sz="2800" dirty="0"/>
          </a:p>
        </p:txBody>
      </p:sp>
      <p:graphicFrame>
        <p:nvGraphicFramePr>
          <p:cNvPr id="13" name="表 12"/>
          <p:cNvGraphicFramePr>
            <a:graphicFrameLocks noGrp="1"/>
          </p:cNvGraphicFramePr>
          <p:nvPr>
            <p:extLst>
              <p:ext uri="{D42A27DB-BD31-4B8C-83A1-F6EECF244321}">
                <p14:modId xmlns:p14="http://schemas.microsoft.com/office/powerpoint/2010/main" val="532905074"/>
              </p:ext>
            </p:extLst>
          </p:nvPr>
        </p:nvGraphicFramePr>
        <p:xfrm>
          <a:off x="7276863" y="1954335"/>
          <a:ext cx="3866831" cy="2544816"/>
        </p:xfrm>
        <a:graphic>
          <a:graphicData uri="http://schemas.openxmlformats.org/drawingml/2006/table">
            <a:tbl>
              <a:tblPr firstRow="1" firstCol="1" lastRow="1" lastCol="1" bandRow="1" bandCol="1">
                <a:tableStyleId>{5C22544A-7EE6-4342-B048-85BDC9FD1C3A}</a:tableStyleId>
              </a:tblPr>
              <a:tblGrid>
                <a:gridCol w="2037138">
                  <a:extLst>
                    <a:ext uri="{9D8B030D-6E8A-4147-A177-3AD203B41FA5}">
                      <a16:colId xmlns:a16="http://schemas.microsoft.com/office/drawing/2014/main" val="3595954534"/>
                    </a:ext>
                  </a:extLst>
                </a:gridCol>
                <a:gridCol w="1050682">
                  <a:extLst>
                    <a:ext uri="{9D8B030D-6E8A-4147-A177-3AD203B41FA5}">
                      <a16:colId xmlns:a16="http://schemas.microsoft.com/office/drawing/2014/main" val="673950188"/>
                    </a:ext>
                  </a:extLst>
                </a:gridCol>
                <a:gridCol w="779011">
                  <a:extLst>
                    <a:ext uri="{9D8B030D-6E8A-4147-A177-3AD203B41FA5}">
                      <a16:colId xmlns:a16="http://schemas.microsoft.com/office/drawing/2014/main" val="2706525123"/>
                    </a:ext>
                  </a:extLst>
                </a:gridCol>
              </a:tblGrid>
              <a:tr h="535306">
                <a:tc>
                  <a:txBody>
                    <a:bodyPr/>
                    <a:lstStyle/>
                    <a:p>
                      <a:pPr algn="ctr">
                        <a:spcAft>
                          <a:spcPts val="0"/>
                        </a:spcAft>
                      </a:pPr>
                      <a:r>
                        <a:rPr lang="ja-JP" sz="2000" kern="100" dirty="0">
                          <a:effectLst/>
                          <a:latin typeface="メイリオ" panose="020B0604030504040204" pitchFamily="50" charset="-128"/>
                          <a:ea typeface="メイリオ" panose="020B0604030504040204" pitchFamily="50" charset="-128"/>
                        </a:rPr>
                        <a:t>評価基準</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84252" marR="842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kern="100" dirty="0">
                          <a:effectLst/>
                          <a:latin typeface="メイリオ" panose="020B0604030504040204" pitchFamily="50" charset="-128"/>
                          <a:ea typeface="メイリオ" panose="020B0604030504040204" pitchFamily="50" charset="-128"/>
                        </a:rPr>
                        <a:t>評価点</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84252" marR="842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kern="100">
                          <a:effectLst/>
                          <a:latin typeface="メイリオ" panose="020B0604030504040204" pitchFamily="50" charset="-128"/>
                          <a:ea typeface="メイリオ" panose="020B0604030504040204" pitchFamily="50" charset="-128"/>
                        </a:rPr>
                        <a:t>配点</a:t>
                      </a:r>
                      <a:endParaRPr lang="ja-JP" sz="20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84252" marR="842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581774579"/>
                  </a:ext>
                </a:extLst>
              </a:tr>
              <a:tr h="1004755">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加入している</a:t>
                      </a:r>
                      <a:endPar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１</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pPr algn="ctr">
                        <a:spcAft>
                          <a:spcPts val="0"/>
                        </a:spcAft>
                      </a:pPr>
                      <a:r>
                        <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１</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064791062"/>
                  </a:ext>
                </a:extLst>
              </a:tr>
              <a:tr h="1004755">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加入していない</a:t>
                      </a:r>
                      <a:endPar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０</a:t>
                      </a:r>
                      <a:endParaRPr lang="en-US" altLang="ja-JP"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kumimoji="1" lang="ja-JP" altLang="en-US"/>
                    </a:p>
                  </a:txBody>
                  <a:tcPr/>
                </a:tc>
                <a:extLst>
                  <a:ext uri="{0D108BD9-81ED-4DB2-BD59-A6C34878D82A}">
                    <a16:rowId xmlns:a16="http://schemas.microsoft.com/office/drawing/2014/main" val="4081388068"/>
                  </a:ext>
                </a:extLst>
              </a:tr>
            </a:tbl>
          </a:graphicData>
        </a:graphic>
      </p:graphicFrame>
      <p:sp>
        <p:nvSpPr>
          <p:cNvPr id="5" name="スライド番号プレースホルダー 4"/>
          <p:cNvSpPr>
            <a:spLocks noGrp="1"/>
          </p:cNvSpPr>
          <p:nvPr>
            <p:ph type="sldNum" sz="quarter" idx="12"/>
          </p:nvPr>
        </p:nvSpPr>
        <p:spPr/>
        <p:txBody>
          <a:bodyPr/>
          <a:lstStyle/>
          <a:p>
            <a:fld id="{2BD14A09-4A85-43F6-B965-0330E39F61FC}" type="slidenum">
              <a:rPr kumimoji="1" lang="ja-JP" altLang="en-US" smtClean="0"/>
              <a:pPr/>
              <a:t>28</a:t>
            </a:fld>
            <a:endParaRPr kumimoji="1" lang="ja-JP" altLang="en-US"/>
          </a:p>
        </p:txBody>
      </p:sp>
    </p:spTree>
    <p:extLst>
      <p:ext uri="{BB962C8B-B14F-4D97-AF65-F5344CB8AC3E}">
        <p14:creationId xmlns:p14="http://schemas.microsoft.com/office/powerpoint/2010/main" val="21093293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03305"/>
            <a:ext cx="10058400" cy="1450757"/>
          </a:xfrm>
        </p:spPr>
        <p:txBody>
          <a:bodyPr>
            <a:normAutofit/>
          </a:bodyPr>
          <a:lstStyle/>
          <a:p>
            <a:r>
              <a:rPr lang="ja-JP" altLang="en-US" sz="2400" b="1" dirty="0" smtClean="0">
                <a:solidFill>
                  <a:srgbClr val="FF3300"/>
                </a:solidFill>
              </a:rPr>
              <a:t>総合評価方式</a:t>
            </a:r>
            <a:r>
              <a:rPr lang="en-US" altLang="ja-JP" sz="2800" dirty="0" smtClean="0">
                <a:solidFill>
                  <a:srgbClr val="FF3300"/>
                </a:solidFill>
              </a:rPr>
              <a:t/>
            </a:r>
            <a:br>
              <a:rPr lang="en-US" altLang="ja-JP" sz="2800" dirty="0" smtClean="0">
                <a:solidFill>
                  <a:srgbClr val="FF3300"/>
                </a:solidFill>
              </a:rPr>
            </a:br>
            <a:r>
              <a:rPr lang="ja-JP" altLang="en-US" sz="4000" b="1" dirty="0" smtClean="0"/>
              <a:t>技術評価点の評価項目</a:t>
            </a:r>
            <a:endParaRPr kumimoji="1" lang="ja-JP" altLang="en-US" sz="4000" dirty="0"/>
          </a:p>
        </p:txBody>
      </p:sp>
      <p:sp>
        <p:nvSpPr>
          <p:cNvPr id="4" name="Rectangle 2"/>
          <p:cNvSpPr>
            <a:spLocks noChangeArrowheads="1"/>
          </p:cNvSpPr>
          <p:nvPr/>
        </p:nvSpPr>
        <p:spPr bwMode="auto">
          <a:xfrm>
            <a:off x="-103031" y="10303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4"/>
          <p:cNvSpPr>
            <a:spLocks noChangeArrowheads="1"/>
          </p:cNvSpPr>
          <p:nvPr/>
        </p:nvSpPr>
        <p:spPr bwMode="auto">
          <a:xfrm>
            <a:off x="6400801" y="2278966"/>
            <a:ext cx="1222776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18" name="コンテンツ プレースホルダー 2"/>
          <p:cNvSpPr>
            <a:spLocks noGrp="1"/>
          </p:cNvSpPr>
          <p:nvPr>
            <p:ph idx="1"/>
          </p:nvPr>
        </p:nvSpPr>
        <p:spPr>
          <a:xfrm>
            <a:off x="988388" y="1912054"/>
            <a:ext cx="5966204" cy="831146"/>
          </a:xfrm>
        </p:spPr>
        <p:txBody>
          <a:bodyPr>
            <a:normAutofit/>
          </a:bodyPr>
          <a:lstStyle/>
          <a:p>
            <a:pPr marL="0" indent="0">
              <a:buNone/>
            </a:pPr>
            <a:r>
              <a:rPr lang="ja-JP" altLang="en-US" sz="2800" b="1" dirty="0">
                <a:solidFill>
                  <a:srgbClr val="006600"/>
                </a:solidFill>
              </a:rPr>
              <a:t>　</a:t>
            </a:r>
            <a:r>
              <a:rPr lang="en-US" altLang="ja-JP" sz="2800" dirty="0" smtClean="0"/>
              <a:t>【</a:t>
            </a:r>
            <a:r>
              <a:rPr lang="ja-JP" altLang="en-US" sz="2800" dirty="0"/>
              <a:t>建設キャリアアップシステムの登録</a:t>
            </a:r>
            <a:r>
              <a:rPr lang="en-US" altLang="ja-JP" sz="2800" dirty="0" smtClean="0"/>
              <a:t>】</a:t>
            </a:r>
          </a:p>
          <a:p>
            <a:pPr marL="0" indent="0">
              <a:buNone/>
            </a:pPr>
            <a:endParaRPr lang="en-US" altLang="ja-JP" sz="2800" dirty="0" smtClean="0"/>
          </a:p>
          <a:p>
            <a:endParaRPr lang="ja-JP" altLang="ja-JP" sz="2800" dirty="0"/>
          </a:p>
        </p:txBody>
      </p:sp>
      <p:graphicFrame>
        <p:nvGraphicFramePr>
          <p:cNvPr id="7" name="表 6"/>
          <p:cNvGraphicFramePr>
            <a:graphicFrameLocks noGrp="1"/>
          </p:cNvGraphicFramePr>
          <p:nvPr>
            <p:extLst>
              <p:ext uri="{D42A27DB-BD31-4B8C-83A1-F6EECF244321}">
                <p14:modId xmlns:p14="http://schemas.microsoft.com/office/powerpoint/2010/main" val="2899487840"/>
              </p:ext>
            </p:extLst>
          </p:nvPr>
        </p:nvGraphicFramePr>
        <p:xfrm>
          <a:off x="1310659" y="4172863"/>
          <a:ext cx="4961651" cy="914400"/>
        </p:xfrm>
        <a:graphic>
          <a:graphicData uri="http://schemas.openxmlformats.org/drawingml/2006/table">
            <a:tbl>
              <a:tblPr firstRow="1" bandRow="1">
                <a:tableStyleId>{5C22544A-7EE6-4342-B048-85BDC9FD1C3A}</a:tableStyleId>
              </a:tblPr>
              <a:tblGrid>
                <a:gridCol w="1229061">
                  <a:extLst>
                    <a:ext uri="{9D8B030D-6E8A-4147-A177-3AD203B41FA5}">
                      <a16:colId xmlns:a16="http://schemas.microsoft.com/office/drawing/2014/main" val="3742230315"/>
                    </a:ext>
                  </a:extLst>
                </a:gridCol>
                <a:gridCol w="3732590">
                  <a:extLst>
                    <a:ext uri="{9D8B030D-6E8A-4147-A177-3AD203B41FA5}">
                      <a16:colId xmlns:a16="http://schemas.microsoft.com/office/drawing/2014/main" val="543121708"/>
                    </a:ext>
                  </a:extLst>
                </a:gridCol>
              </a:tblGrid>
              <a:tr h="370840">
                <a:tc>
                  <a:txBody>
                    <a:bodyPr/>
                    <a:lstStyle/>
                    <a:p>
                      <a:r>
                        <a:rPr kumimoji="1" lang="ja-JP" altLang="en-US" dirty="0" smtClean="0"/>
                        <a:t>提出書類</a:t>
                      </a:r>
                      <a:endParaRPr kumimoji="1" lang="ja-JP" altLang="en-US" dirty="0"/>
                    </a:p>
                  </a:txBody>
                  <a:tcPr>
                    <a:solidFill>
                      <a:srgbClr val="FF3300"/>
                    </a:solidFill>
                  </a:tcPr>
                </a:tc>
                <a:tc>
                  <a:txBody>
                    <a:bodyPr/>
                    <a:lstStyle/>
                    <a:p>
                      <a:r>
                        <a:rPr kumimoji="1" lang="ja-JP" altLang="en-US" dirty="0" smtClean="0"/>
                        <a:t>登録を証明できる書類</a:t>
                      </a:r>
                    </a:p>
                    <a:p>
                      <a:r>
                        <a:rPr kumimoji="1" lang="ja-JP" altLang="en-US" dirty="0" smtClean="0"/>
                        <a:t>（過去の案件で提出済みの場合は不要です）</a:t>
                      </a:r>
                    </a:p>
                  </a:txBody>
                  <a:tcPr>
                    <a:solidFill>
                      <a:srgbClr val="FF3300"/>
                    </a:solidFill>
                  </a:tcPr>
                </a:tc>
                <a:extLst>
                  <a:ext uri="{0D108BD9-81ED-4DB2-BD59-A6C34878D82A}">
                    <a16:rowId xmlns:a16="http://schemas.microsoft.com/office/drawing/2014/main" val="2114698366"/>
                  </a:ext>
                </a:extLst>
              </a:tr>
            </a:tbl>
          </a:graphicData>
        </a:graphic>
      </p:graphicFrame>
      <p:sp>
        <p:nvSpPr>
          <p:cNvPr id="9" name="コンテンツ プレースホルダー 2"/>
          <p:cNvSpPr txBox="1">
            <a:spLocks/>
          </p:cNvSpPr>
          <p:nvPr/>
        </p:nvSpPr>
        <p:spPr>
          <a:xfrm>
            <a:off x="1121898" y="2436958"/>
            <a:ext cx="4828141" cy="222519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altLang="ja-JP" sz="2800" dirty="0" smtClean="0"/>
          </a:p>
          <a:p>
            <a:endParaRPr lang="ja-JP" altLang="ja-JP" sz="2800" dirty="0"/>
          </a:p>
        </p:txBody>
      </p:sp>
      <p:sp>
        <p:nvSpPr>
          <p:cNvPr id="10" name="コンテンツ プレースホルダー 2"/>
          <p:cNvSpPr txBox="1">
            <a:spLocks/>
          </p:cNvSpPr>
          <p:nvPr/>
        </p:nvSpPr>
        <p:spPr>
          <a:xfrm>
            <a:off x="1199166" y="2631263"/>
            <a:ext cx="4793803" cy="168225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sz="2600" b="1" dirty="0"/>
              <a:t>・入札告示日現在の登録状況を条件として評価します。</a:t>
            </a:r>
            <a:endParaRPr lang="ja-JP" altLang="ja-JP" sz="2800" dirty="0"/>
          </a:p>
        </p:txBody>
      </p:sp>
      <p:graphicFrame>
        <p:nvGraphicFramePr>
          <p:cNvPr id="13" name="表 12"/>
          <p:cNvGraphicFramePr>
            <a:graphicFrameLocks noGrp="1"/>
          </p:cNvGraphicFramePr>
          <p:nvPr>
            <p:extLst>
              <p:ext uri="{D42A27DB-BD31-4B8C-83A1-F6EECF244321}">
                <p14:modId xmlns:p14="http://schemas.microsoft.com/office/powerpoint/2010/main" val="3445346673"/>
              </p:ext>
            </p:extLst>
          </p:nvPr>
        </p:nvGraphicFramePr>
        <p:xfrm>
          <a:off x="7276863" y="1954335"/>
          <a:ext cx="3866831" cy="2544816"/>
        </p:xfrm>
        <a:graphic>
          <a:graphicData uri="http://schemas.openxmlformats.org/drawingml/2006/table">
            <a:tbl>
              <a:tblPr firstRow="1" firstCol="1" lastRow="1" lastCol="1" bandRow="1" bandCol="1">
                <a:tableStyleId>{5C22544A-7EE6-4342-B048-85BDC9FD1C3A}</a:tableStyleId>
              </a:tblPr>
              <a:tblGrid>
                <a:gridCol w="2037138">
                  <a:extLst>
                    <a:ext uri="{9D8B030D-6E8A-4147-A177-3AD203B41FA5}">
                      <a16:colId xmlns:a16="http://schemas.microsoft.com/office/drawing/2014/main" val="3595954534"/>
                    </a:ext>
                  </a:extLst>
                </a:gridCol>
                <a:gridCol w="1050682">
                  <a:extLst>
                    <a:ext uri="{9D8B030D-6E8A-4147-A177-3AD203B41FA5}">
                      <a16:colId xmlns:a16="http://schemas.microsoft.com/office/drawing/2014/main" val="673950188"/>
                    </a:ext>
                  </a:extLst>
                </a:gridCol>
                <a:gridCol w="779011">
                  <a:extLst>
                    <a:ext uri="{9D8B030D-6E8A-4147-A177-3AD203B41FA5}">
                      <a16:colId xmlns:a16="http://schemas.microsoft.com/office/drawing/2014/main" val="2706525123"/>
                    </a:ext>
                  </a:extLst>
                </a:gridCol>
              </a:tblGrid>
              <a:tr h="535306">
                <a:tc>
                  <a:txBody>
                    <a:bodyPr/>
                    <a:lstStyle/>
                    <a:p>
                      <a:pPr algn="ctr">
                        <a:spcAft>
                          <a:spcPts val="0"/>
                        </a:spcAft>
                      </a:pPr>
                      <a:r>
                        <a:rPr lang="ja-JP" sz="2000" kern="100" dirty="0">
                          <a:effectLst/>
                          <a:latin typeface="メイリオ" panose="020B0604030504040204" pitchFamily="50" charset="-128"/>
                          <a:ea typeface="メイリオ" panose="020B0604030504040204" pitchFamily="50" charset="-128"/>
                        </a:rPr>
                        <a:t>評価基準</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84252" marR="842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kern="100" dirty="0">
                          <a:effectLst/>
                          <a:latin typeface="メイリオ" panose="020B0604030504040204" pitchFamily="50" charset="-128"/>
                          <a:ea typeface="メイリオ" panose="020B0604030504040204" pitchFamily="50" charset="-128"/>
                        </a:rPr>
                        <a:t>評価点</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84252" marR="842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kern="100">
                          <a:effectLst/>
                          <a:latin typeface="メイリオ" panose="020B0604030504040204" pitchFamily="50" charset="-128"/>
                          <a:ea typeface="メイリオ" panose="020B0604030504040204" pitchFamily="50" charset="-128"/>
                        </a:rPr>
                        <a:t>配点</a:t>
                      </a:r>
                      <a:endParaRPr lang="ja-JP" sz="20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84252" marR="842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581774579"/>
                  </a:ext>
                </a:extLst>
              </a:tr>
              <a:tr h="1004755">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登録している</a:t>
                      </a:r>
                      <a:endPar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１</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pPr algn="ctr">
                        <a:spcAft>
                          <a:spcPts val="0"/>
                        </a:spcAft>
                      </a:pPr>
                      <a:r>
                        <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１</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064791062"/>
                  </a:ext>
                </a:extLst>
              </a:tr>
              <a:tr h="1004755">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登録していない</a:t>
                      </a:r>
                      <a:endPar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０</a:t>
                      </a:r>
                      <a:endParaRPr lang="en-US" altLang="ja-JP"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kumimoji="1" lang="ja-JP" altLang="en-US"/>
                    </a:p>
                  </a:txBody>
                  <a:tcPr/>
                </a:tc>
                <a:extLst>
                  <a:ext uri="{0D108BD9-81ED-4DB2-BD59-A6C34878D82A}">
                    <a16:rowId xmlns:a16="http://schemas.microsoft.com/office/drawing/2014/main" val="4081388068"/>
                  </a:ext>
                </a:extLst>
              </a:tr>
            </a:tbl>
          </a:graphicData>
        </a:graphic>
      </p:graphicFrame>
      <p:sp>
        <p:nvSpPr>
          <p:cNvPr id="5" name="スライド番号プレースホルダー 4"/>
          <p:cNvSpPr>
            <a:spLocks noGrp="1"/>
          </p:cNvSpPr>
          <p:nvPr>
            <p:ph type="sldNum" sz="quarter" idx="12"/>
          </p:nvPr>
        </p:nvSpPr>
        <p:spPr/>
        <p:txBody>
          <a:bodyPr/>
          <a:lstStyle/>
          <a:p>
            <a:fld id="{2BD14A09-4A85-43F6-B965-0330E39F61FC}" type="slidenum">
              <a:rPr kumimoji="1" lang="ja-JP" altLang="en-US" smtClean="0"/>
              <a:pPr/>
              <a:t>29</a:t>
            </a:fld>
            <a:endParaRPr kumimoji="1" lang="ja-JP" altLang="en-US"/>
          </a:p>
        </p:txBody>
      </p:sp>
    </p:spTree>
    <p:extLst>
      <p:ext uri="{BB962C8B-B14F-4D97-AF65-F5344CB8AC3E}">
        <p14:creationId xmlns:p14="http://schemas.microsoft.com/office/powerpoint/2010/main" val="236816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t>不正行為の再発防止に向けた対応策</a:t>
            </a:r>
            <a:endParaRPr kumimoji="1" lang="ja-JP" altLang="en-US" sz="4000" dirty="0"/>
          </a:p>
        </p:txBody>
      </p:sp>
      <p:sp>
        <p:nvSpPr>
          <p:cNvPr id="3" name="コンテンツ プレースホルダー 2"/>
          <p:cNvSpPr>
            <a:spLocks noGrp="1"/>
          </p:cNvSpPr>
          <p:nvPr>
            <p:ph idx="1"/>
          </p:nvPr>
        </p:nvSpPr>
        <p:spPr>
          <a:xfrm>
            <a:off x="1097279" y="1871492"/>
            <a:ext cx="10158855" cy="4023360"/>
          </a:xfrm>
        </p:spPr>
        <p:txBody>
          <a:bodyPr>
            <a:normAutofit fontScale="92500" lnSpcReduction="10000"/>
          </a:bodyPr>
          <a:lstStyle/>
          <a:p>
            <a:r>
              <a:rPr lang="ja-JP" altLang="en-US" sz="2400" b="1" dirty="0" smtClean="0">
                <a:solidFill>
                  <a:srgbClr val="0070C0"/>
                </a:solidFill>
              </a:rPr>
              <a:t>１　入札方法の見直し</a:t>
            </a:r>
            <a:endParaRPr lang="en-US" altLang="ja-JP" sz="2400" b="1" dirty="0" smtClean="0">
              <a:solidFill>
                <a:srgbClr val="0070C0"/>
              </a:solidFill>
            </a:endParaRPr>
          </a:p>
          <a:p>
            <a:r>
              <a:rPr lang="ja-JP" altLang="en-US" sz="2400" b="1" dirty="0" smtClean="0"/>
              <a:t>　・条件付一般競争入札の対象を広げる検討をすること</a:t>
            </a:r>
            <a:endParaRPr lang="en-US" altLang="ja-JP" sz="2400" b="1" dirty="0" smtClean="0"/>
          </a:p>
          <a:p>
            <a:r>
              <a:rPr kumimoji="1" lang="ja-JP" altLang="en-US" sz="2400" b="1" dirty="0" smtClean="0"/>
              <a:t>　・予定価格等を不正に入手しようとする働きかけを防止する入札方法を検討すること</a:t>
            </a:r>
            <a:endParaRPr kumimoji="1" lang="en-US" altLang="ja-JP" sz="2400" b="1" dirty="0" smtClean="0"/>
          </a:p>
          <a:p>
            <a:r>
              <a:rPr lang="ja-JP" altLang="en-US" sz="2400" b="1" dirty="0" smtClean="0">
                <a:solidFill>
                  <a:srgbClr val="0070C0"/>
                </a:solidFill>
              </a:rPr>
              <a:t>２　不正業者に対する厳罰化</a:t>
            </a:r>
            <a:endParaRPr lang="en-US" altLang="ja-JP" sz="2400" b="1" dirty="0" smtClean="0">
              <a:solidFill>
                <a:srgbClr val="0070C0"/>
              </a:solidFill>
            </a:endParaRPr>
          </a:p>
          <a:p>
            <a:r>
              <a:rPr kumimoji="1" lang="ja-JP" altLang="en-US" sz="2400" b="1" dirty="0" smtClean="0"/>
              <a:t>　・不正行為に対する厳罰化を検討すること</a:t>
            </a:r>
            <a:endParaRPr kumimoji="1" lang="en-US" altLang="ja-JP" sz="2400" b="1" dirty="0" smtClean="0"/>
          </a:p>
          <a:p>
            <a:r>
              <a:rPr lang="ja-JP" altLang="en-US" sz="2400" b="1" dirty="0" smtClean="0">
                <a:solidFill>
                  <a:srgbClr val="0070C0"/>
                </a:solidFill>
              </a:rPr>
              <a:t>３　入札及び契約の透明性の向上と適正化</a:t>
            </a:r>
            <a:endParaRPr lang="en-US" altLang="ja-JP" sz="2400" b="1" dirty="0" smtClean="0">
              <a:solidFill>
                <a:srgbClr val="0070C0"/>
              </a:solidFill>
            </a:endParaRPr>
          </a:p>
          <a:p>
            <a:r>
              <a:rPr kumimoji="1" lang="ja-JP" altLang="en-US" sz="2400" b="1" dirty="0" smtClean="0"/>
              <a:t>　・入札等を監視する第三者機関の設置を検討すること</a:t>
            </a:r>
            <a:endParaRPr kumimoji="1" lang="en-US" altLang="ja-JP" sz="2400" b="1" dirty="0" smtClean="0"/>
          </a:p>
          <a:p>
            <a:r>
              <a:rPr lang="ja-JP" altLang="en-US" sz="2400" b="1" dirty="0" smtClean="0">
                <a:solidFill>
                  <a:srgbClr val="0070C0"/>
                </a:solidFill>
              </a:rPr>
              <a:t>４　「不正な働きかけ」への対応</a:t>
            </a:r>
            <a:endParaRPr lang="en-US" altLang="ja-JP" sz="2400" b="1" dirty="0" smtClean="0">
              <a:solidFill>
                <a:srgbClr val="0070C0"/>
              </a:solidFill>
            </a:endParaRPr>
          </a:p>
          <a:p>
            <a:r>
              <a:rPr kumimoji="1" lang="ja-JP" altLang="en-US" b="1" dirty="0" smtClean="0"/>
              <a:t>　</a:t>
            </a:r>
            <a:r>
              <a:rPr kumimoji="1" lang="ja-JP" altLang="en-US" sz="2400" b="1" dirty="0" smtClean="0"/>
              <a:t>・「不正な働きかけ」への対応手順を定めること</a:t>
            </a:r>
            <a:endParaRPr kumimoji="1" lang="ja-JP" altLang="en-US" sz="2400" b="1" dirty="0"/>
          </a:p>
        </p:txBody>
      </p:sp>
      <p:sp>
        <p:nvSpPr>
          <p:cNvPr id="5" name="スライド番号プレースホルダー 4"/>
          <p:cNvSpPr>
            <a:spLocks noGrp="1"/>
          </p:cNvSpPr>
          <p:nvPr>
            <p:ph type="sldNum" sz="quarter" idx="12"/>
          </p:nvPr>
        </p:nvSpPr>
        <p:spPr/>
        <p:txBody>
          <a:bodyPr/>
          <a:lstStyle/>
          <a:p>
            <a:fld id="{2BD14A09-4A85-43F6-B965-0330E39F61FC}" type="slidenum">
              <a:rPr kumimoji="1" lang="ja-JP" altLang="en-US" smtClean="0"/>
              <a:pPr/>
              <a:t>3</a:t>
            </a:fld>
            <a:endParaRPr kumimoji="1" lang="ja-JP" altLang="en-US"/>
          </a:p>
        </p:txBody>
      </p:sp>
    </p:spTree>
    <p:extLst>
      <p:ext uri="{BB962C8B-B14F-4D97-AF65-F5344CB8AC3E}">
        <p14:creationId xmlns:p14="http://schemas.microsoft.com/office/powerpoint/2010/main" val="33422114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03305"/>
            <a:ext cx="10058400" cy="1450757"/>
          </a:xfrm>
        </p:spPr>
        <p:txBody>
          <a:bodyPr>
            <a:normAutofit/>
          </a:bodyPr>
          <a:lstStyle/>
          <a:p>
            <a:r>
              <a:rPr lang="ja-JP" altLang="en-US" sz="2400" b="1" dirty="0" smtClean="0">
                <a:solidFill>
                  <a:srgbClr val="FF3300"/>
                </a:solidFill>
              </a:rPr>
              <a:t>総合評価方式</a:t>
            </a:r>
            <a:r>
              <a:rPr lang="en-US" altLang="ja-JP" sz="2800" dirty="0" smtClean="0">
                <a:solidFill>
                  <a:srgbClr val="FF3300"/>
                </a:solidFill>
              </a:rPr>
              <a:t/>
            </a:r>
            <a:br>
              <a:rPr lang="en-US" altLang="ja-JP" sz="2800" dirty="0" smtClean="0">
                <a:solidFill>
                  <a:srgbClr val="FF3300"/>
                </a:solidFill>
              </a:rPr>
            </a:br>
            <a:r>
              <a:rPr lang="ja-JP" altLang="en-US" sz="4000" b="1" dirty="0" smtClean="0"/>
              <a:t>技術評価点の評価項目</a:t>
            </a:r>
            <a:endParaRPr kumimoji="1" lang="ja-JP" altLang="en-US" sz="4000" dirty="0"/>
          </a:p>
        </p:txBody>
      </p:sp>
      <p:sp>
        <p:nvSpPr>
          <p:cNvPr id="4" name="Rectangle 2"/>
          <p:cNvSpPr>
            <a:spLocks noChangeArrowheads="1"/>
          </p:cNvSpPr>
          <p:nvPr/>
        </p:nvSpPr>
        <p:spPr bwMode="auto">
          <a:xfrm>
            <a:off x="-103031" y="10303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4"/>
          <p:cNvSpPr>
            <a:spLocks noChangeArrowheads="1"/>
          </p:cNvSpPr>
          <p:nvPr/>
        </p:nvSpPr>
        <p:spPr bwMode="auto">
          <a:xfrm>
            <a:off x="6400801" y="2278966"/>
            <a:ext cx="1222776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18" name="コンテンツ プレースホルダー 2"/>
          <p:cNvSpPr>
            <a:spLocks noGrp="1"/>
          </p:cNvSpPr>
          <p:nvPr>
            <p:ph idx="1"/>
          </p:nvPr>
        </p:nvSpPr>
        <p:spPr>
          <a:xfrm>
            <a:off x="988388" y="1912054"/>
            <a:ext cx="7473032" cy="831146"/>
          </a:xfrm>
        </p:spPr>
        <p:txBody>
          <a:bodyPr>
            <a:normAutofit/>
          </a:bodyPr>
          <a:lstStyle/>
          <a:p>
            <a:pPr marL="0" indent="0">
              <a:buNone/>
            </a:pPr>
            <a:r>
              <a:rPr lang="ja-JP" altLang="en-US" sz="2800" b="1" dirty="0">
                <a:solidFill>
                  <a:srgbClr val="006600"/>
                </a:solidFill>
              </a:rPr>
              <a:t>　</a:t>
            </a:r>
            <a:r>
              <a:rPr lang="en-US" altLang="ja-JP" sz="2800" dirty="0" smtClean="0"/>
              <a:t>【</a:t>
            </a:r>
            <a:r>
              <a:rPr lang="en-US" altLang="ja-JP" sz="2800" dirty="0"/>
              <a:t>ISO14001</a:t>
            </a:r>
            <a:r>
              <a:rPr lang="ja-JP" altLang="en-US" sz="2800" dirty="0"/>
              <a:t>又はエコアクション</a:t>
            </a:r>
            <a:r>
              <a:rPr lang="en-US" altLang="ja-JP" sz="2800" dirty="0"/>
              <a:t>21</a:t>
            </a:r>
            <a:r>
              <a:rPr lang="ja-JP" altLang="en-US" sz="2800" dirty="0"/>
              <a:t>の取得の有無</a:t>
            </a:r>
            <a:r>
              <a:rPr lang="en-US" altLang="ja-JP" sz="2800" dirty="0" smtClean="0"/>
              <a:t>】</a:t>
            </a:r>
          </a:p>
          <a:p>
            <a:pPr marL="0" indent="0">
              <a:buNone/>
            </a:pPr>
            <a:endParaRPr lang="en-US" altLang="ja-JP" sz="2800" dirty="0" smtClean="0"/>
          </a:p>
          <a:p>
            <a:endParaRPr lang="ja-JP" altLang="ja-JP" sz="2800" dirty="0"/>
          </a:p>
        </p:txBody>
      </p:sp>
      <p:graphicFrame>
        <p:nvGraphicFramePr>
          <p:cNvPr id="7" name="表 6"/>
          <p:cNvGraphicFramePr>
            <a:graphicFrameLocks noGrp="1"/>
          </p:cNvGraphicFramePr>
          <p:nvPr>
            <p:extLst>
              <p:ext uri="{D42A27DB-BD31-4B8C-83A1-F6EECF244321}">
                <p14:modId xmlns:p14="http://schemas.microsoft.com/office/powerpoint/2010/main" val="3029191276"/>
              </p:ext>
            </p:extLst>
          </p:nvPr>
        </p:nvGraphicFramePr>
        <p:xfrm>
          <a:off x="1310660" y="4172863"/>
          <a:ext cx="4536349" cy="1188720"/>
        </p:xfrm>
        <a:graphic>
          <a:graphicData uri="http://schemas.openxmlformats.org/drawingml/2006/table">
            <a:tbl>
              <a:tblPr firstRow="1" bandRow="1">
                <a:tableStyleId>{5C22544A-7EE6-4342-B048-85BDC9FD1C3A}</a:tableStyleId>
              </a:tblPr>
              <a:tblGrid>
                <a:gridCol w="1123709">
                  <a:extLst>
                    <a:ext uri="{9D8B030D-6E8A-4147-A177-3AD203B41FA5}">
                      <a16:colId xmlns:a16="http://schemas.microsoft.com/office/drawing/2014/main" val="3742230315"/>
                    </a:ext>
                  </a:extLst>
                </a:gridCol>
                <a:gridCol w="3412640">
                  <a:extLst>
                    <a:ext uri="{9D8B030D-6E8A-4147-A177-3AD203B41FA5}">
                      <a16:colId xmlns:a16="http://schemas.microsoft.com/office/drawing/2014/main" val="543121708"/>
                    </a:ext>
                  </a:extLst>
                </a:gridCol>
              </a:tblGrid>
              <a:tr h="370840">
                <a:tc>
                  <a:txBody>
                    <a:bodyPr/>
                    <a:lstStyle/>
                    <a:p>
                      <a:r>
                        <a:rPr kumimoji="1" lang="ja-JP" altLang="en-US" dirty="0" smtClean="0"/>
                        <a:t>提出書類</a:t>
                      </a:r>
                      <a:endParaRPr kumimoji="1" lang="ja-JP" altLang="en-US" dirty="0"/>
                    </a:p>
                  </a:txBody>
                  <a:tcPr>
                    <a:solidFill>
                      <a:srgbClr val="FF3300"/>
                    </a:solidFill>
                  </a:tcPr>
                </a:tc>
                <a:tc>
                  <a:txBody>
                    <a:bodyPr/>
                    <a:lstStyle/>
                    <a:p>
                      <a:r>
                        <a:rPr kumimoji="1" lang="ja-JP" altLang="en-US" dirty="0" smtClean="0"/>
                        <a:t>取得したことを証明できる書類（経営事項審査結果通知書で</a:t>
                      </a:r>
                      <a:r>
                        <a:rPr kumimoji="1" lang="en-US" altLang="ja-JP" dirty="0" smtClean="0"/>
                        <a:t>ISO14001</a:t>
                      </a:r>
                      <a:r>
                        <a:rPr kumimoji="1" lang="ja-JP" altLang="en-US" dirty="0" smtClean="0"/>
                        <a:t>の取得を確認できる場合は除きます）</a:t>
                      </a:r>
                    </a:p>
                  </a:txBody>
                  <a:tcPr>
                    <a:solidFill>
                      <a:srgbClr val="FF3300"/>
                    </a:solidFill>
                  </a:tcPr>
                </a:tc>
                <a:extLst>
                  <a:ext uri="{0D108BD9-81ED-4DB2-BD59-A6C34878D82A}">
                    <a16:rowId xmlns:a16="http://schemas.microsoft.com/office/drawing/2014/main" val="2114698366"/>
                  </a:ext>
                </a:extLst>
              </a:tr>
            </a:tbl>
          </a:graphicData>
        </a:graphic>
      </p:graphicFrame>
      <p:sp>
        <p:nvSpPr>
          <p:cNvPr id="9" name="コンテンツ プレースホルダー 2"/>
          <p:cNvSpPr txBox="1">
            <a:spLocks/>
          </p:cNvSpPr>
          <p:nvPr/>
        </p:nvSpPr>
        <p:spPr>
          <a:xfrm>
            <a:off x="1121898" y="2436958"/>
            <a:ext cx="4828141" cy="222519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altLang="ja-JP" sz="2800" dirty="0" smtClean="0"/>
          </a:p>
          <a:p>
            <a:endParaRPr lang="ja-JP" altLang="ja-JP" sz="2800" dirty="0"/>
          </a:p>
        </p:txBody>
      </p:sp>
      <p:sp>
        <p:nvSpPr>
          <p:cNvPr id="10" name="コンテンツ プレースホルダー 2"/>
          <p:cNvSpPr txBox="1">
            <a:spLocks/>
          </p:cNvSpPr>
          <p:nvPr/>
        </p:nvSpPr>
        <p:spPr>
          <a:xfrm>
            <a:off x="1199166" y="2631263"/>
            <a:ext cx="4793803" cy="168225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sz="2600" b="1" dirty="0"/>
              <a:t>・入札告示日現在の取得状況を条件として評価します。</a:t>
            </a:r>
            <a:endParaRPr lang="ja-JP" altLang="ja-JP" sz="2800" dirty="0"/>
          </a:p>
        </p:txBody>
      </p:sp>
      <p:graphicFrame>
        <p:nvGraphicFramePr>
          <p:cNvPr id="13" name="表 12"/>
          <p:cNvGraphicFramePr>
            <a:graphicFrameLocks noGrp="1"/>
          </p:cNvGraphicFramePr>
          <p:nvPr>
            <p:extLst>
              <p:ext uri="{D42A27DB-BD31-4B8C-83A1-F6EECF244321}">
                <p14:modId xmlns:p14="http://schemas.microsoft.com/office/powerpoint/2010/main" val="2658668233"/>
              </p:ext>
            </p:extLst>
          </p:nvPr>
        </p:nvGraphicFramePr>
        <p:xfrm>
          <a:off x="7288849" y="2631263"/>
          <a:ext cx="3866831" cy="2544816"/>
        </p:xfrm>
        <a:graphic>
          <a:graphicData uri="http://schemas.openxmlformats.org/drawingml/2006/table">
            <a:tbl>
              <a:tblPr firstRow="1" firstCol="1" lastRow="1" lastCol="1" bandRow="1" bandCol="1">
                <a:tableStyleId>{5C22544A-7EE6-4342-B048-85BDC9FD1C3A}</a:tableStyleId>
              </a:tblPr>
              <a:tblGrid>
                <a:gridCol w="2037138">
                  <a:extLst>
                    <a:ext uri="{9D8B030D-6E8A-4147-A177-3AD203B41FA5}">
                      <a16:colId xmlns:a16="http://schemas.microsoft.com/office/drawing/2014/main" val="3595954534"/>
                    </a:ext>
                  </a:extLst>
                </a:gridCol>
                <a:gridCol w="1050682">
                  <a:extLst>
                    <a:ext uri="{9D8B030D-6E8A-4147-A177-3AD203B41FA5}">
                      <a16:colId xmlns:a16="http://schemas.microsoft.com/office/drawing/2014/main" val="673950188"/>
                    </a:ext>
                  </a:extLst>
                </a:gridCol>
                <a:gridCol w="779011">
                  <a:extLst>
                    <a:ext uri="{9D8B030D-6E8A-4147-A177-3AD203B41FA5}">
                      <a16:colId xmlns:a16="http://schemas.microsoft.com/office/drawing/2014/main" val="2706525123"/>
                    </a:ext>
                  </a:extLst>
                </a:gridCol>
              </a:tblGrid>
              <a:tr h="535306">
                <a:tc>
                  <a:txBody>
                    <a:bodyPr/>
                    <a:lstStyle/>
                    <a:p>
                      <a:pPr algn="ctr">
                        <a:spcAft>
                          <a:spcPts val="0"/>
                        </a:spcAft>
                      </a:pPr>
                      <a:r>
                        <a:rPr lang="ja-JP" sz="2000" kern="100" dirty="0">
                          <a:effectLst/>
                          <a:latin typeface="メイリオ" panose="020B0604030504040204" pitchFamily="50" charset="-128"/>
                          <a:ea typeface="メイリオ" panose="020B0604030504040204" pitchFamily="50" charset="-128"/>
                        </a:rPr>
                        <a:t>評価基準</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84252" marR="842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kern="100" dirty="0">
                          <a:effectLst/>
                          <a:latin typeface="メイリオ" panose="020B0604030504040204" pitchFamily="50" charset="-128"/>
                          <a:ea typeface="メイリオ" panose="020B0604030504040204" pitchFamily="50" charset="-128"/>
                        </a:rPr>
                        <a:t>評価点</a:t>
                      </a:r>
                      <a:endParaRPr 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84252" marR="842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sz="2000" kern="100">
                          <a:effectLst/>
                          <a:latin typeface="メイリオ" panose="020B0604030504040204" pitchFamily="50" charset="-128"/>
                          <a:ea typeface="メイリオ" panose="020B0604030504040204" pitchFamily="50" charset="-128"/>
                        </a:rPr>
                        <a:t>配点</a:t>
                      </a:r>
                      <a:endParaRPr lang="ja-JP" sz="20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84252" marR="842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581774579"/>
                  </a:ext>
                </a:extLst>
              </a:tr>
              <a:tr h="1004755">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あり</a:t>
                      </a:r>
                      <a:endPar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１</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pPr algn="ctr">
                        <a:spcAft>
                          <a:spcPts val="0"/>
                        </a:spcAft>
                      </a:pPr>
                      <a:r>
                        <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１</a:t>
                      </a:r>
                      <a:endParaRPr lang="ja-JP"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064791062"/>
                  </a:ext>
                </a:extLst>
              </a:tr>
              <a:tr h="1004755">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なし</a:t>
                      </a:r>
                      <a:endParaRPr lang="ja-JP" altLang="en-US" sz="20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spcAft>
                          <a:spcPts val="0"/>
                        </a:spcAft>
                      </a:pPr>
                      <a:r>
                        <a:rPr lang="ja-JP" altLang="en-US"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０</a:t>
                      </a:r>
                      <a:endParaRPr lang="en-US" altLang="ja-JP" sz="2000" b="1" kern="100" dirty="0" smtClean="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927" marR="519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kumimoji="1" lang="ja-JP" altLang="en-US"/>
                    </a:p>
                  </a:txBody>
                  <a:tcPr/>
                </a:tc>
                <a:extLst>
                  <a:ext uri="{0D108BD9-81ED-4DB2-BD59-A6C34878D82A}">
                    <a16:rowId xmlns:a16="http://schemas.microsoft.com/office/drawing/2014/main" val="4081388068"/>
                  </a:ext>
                </a:extLst>
              </a:tr>
            </a:tbl>
          </a:graphicData>
        </a:graphic>
      </p:graphicFrame>
      <p:sp>
        <p:nvSpPr>
          <p:cNvPr id="5" name="スライド番号プレースホルダー 4"/>
          <p:cNvSpPr>
            <a:spLocks noGrp="1"/>
          </p:cNvSpPr>
          <p:nvPr>
            <p:ph type="sldNum" sz="quarter" idx="12"/>
          </p:nvPr>
        </p:nvSpPr>
        <p:spPr/>
        <p:txBody>
          <a:bodyPr/>
          <a:lstStyle/>
          <a:p>
            <a:fld id="{2BD14A09-4A85-43F6-B965-0330E39F61FC}" type="slidenum">
              <a:rPr kumimoji="1" lang="ja-JP" altLang="en-US" smtClean="0"/>
              <a:pPr/>
              <a:t>30</a:t>
            </a:fld>
            <a:endParaRPr kumimoji="1" lang="ja-JP" altLang="en-US"/>
          </a:p>
        </p:txBody>
      </p:sp>
    </p:spTree>
    <p:extLst>
      <p:ext uri="{BB962C8B-B14F-4D97-AF65-F5344CB8AC3E}">
        <p14:creationId xmlns:p14="http://schemas.microsoft.com/office/powerpoint/2010/main" val="9972258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コンテンツ プレースホルダー 10"/>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61839" y="612445"/>
            <a:ext cx="3942744" cy="5578512"/>
          </a:xfrm>
          <a:ln>
            <a:solidFill>
              <a:schemeClr val="bg1">
                <a:lumMod val="50000"/>
              </a:schemeClr>
            </a:solidFill>
          </a:ln>
        </p:spPr>
      </p:pic>
      <p:sp>
        <p:nvSpPr>
          <p:cNvPr id="2" name="タイトル 1"/>
          <p:cNvSpPr>
            <a:spLocks noGrp="1"/>
          </p:cNvSpPr>
          <p:nvPr>
            <p:ph type="title"/>
          </p:nvPr>
        </p:nvSpPr>
        <p:spPr>
          <a:xfrm>
            <a:off x="1097280" y="303305"/>
            <a:ext cx="10058400" cy="1450757"/>
          </a:xfrm>
        </p:spPr>
        <p:txBody>
          <a:bodyPr>
            <a:normAutofit/>
          </a:bodyPr>
          <a:lstStyle/>
          <a:p>
            <a:r>
              <a:rPr lang="ja-JP" altLang="en-US" sz="2400" b="1" dirty="0" smtClean="0">
                <a:solidFill>
                  <a:srgbClr val="FF3300"/>
                </a:solidFill>
              </a:rPr>
              <a:t>総合評価方式</a:t>
            </a:r>
            <a:r>
              <a:rPr lang="en-US" altLang="ja-JP" sz="2800" dirty="0" smtClean="0">
                <a:solidFill>
                  <a:srgbClr val="FF3300"/>
                </a:solidFill>
              </a:rPr>
              <a:t/>
            </a:r>
            <a:br>
              <a:rPr lang="en-US" altLang="ja-JP" sz="2800" dirty="0" smtClean="0">
                <a:solidFill>
                  <a:srgbClr val="FF3300"/>
                </a:solidFill>
              </a:rPr>
            </a:br>
            <a:r>
              <a:rPr lang="ja-JP" altLang="en-US" sz="4000" b="1" dirty="0" smtClean="0"/>
              <a:t>技術評価点の</a:t>
            </a:r>
            <a:r>
              <a:rPr lang="ja-JP" altLang="en-US" sz="4000" b="1" dirty="0"/>
              <a:t>申出</a:t>
            </a:r>
            <a:endParaRPr kumimoji="1" lang="ja-JP" altLang="en-US" sz="4000" dirty="0"/>
          </a:p>
        </p:txBody>
      </p:sp>
      <p:sp>
        <p:nvSpPr>
          <p:cNvPr id="4" name="Rectangle 2"/>
          <p:cNvSpPr>
            <a:spLocks noChangeArrowheads="1"/>
          </p:cNvSpPr>
          <p:nvPr/>
        </p:nvSpPr>
        <p:spPr bwMode="auto">
          <a:xfrm>
            <a:off x="-103031" y="10303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4"/>
          <p:cNvSpPr>
            <a:spLocks noChangeArrowheads="1"/>
          </p:cNvSpPr>
          <p:nvPr/>
        </p:nvSpPr>
        <p:spPr bwMode="auto">
          <a:xfrm>
            <a:off x="6400801" y="2278966"/>
            <a:ext cx="1222776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9" name="コンテンツ プレースホルダー 2"/>
          <p:cNvSpPr txBox="1">
            <a:spLocks/>
          </p:cNvSpPr>
          <p:nvPr/>
        </p:nvSpPr>
        <p:spPr>
          <a:xfrm>
            <a:off x="1121898" y="2436958"/>
            <a:ext cx="4828141" cy="222519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altLang="ja-JP" sz="2800" dirty="0" smtClean="0"/>
          </a:p>
          <a:p>
            <a:endParaRPr lang="ja-JP" altLang="ja-JP" sz="2800" dirty="0"/>
          </a:p>
        </p:txBody>
      </p:sp>
      <p:sp>
        <p:nvSpPr>
          <p:cNvPr id="10" name="コンテンツ プレースホルダー 2"/>
          <p:cNvSpPr txBox="1">
            <a:spLocks/>
          </p:cNvSpPr>
          <p:nvPr/>
        </p:nvSpPr>
        <p:spPr>
          <a:xfrm>
            <a:off x="1181932" y="1954334"/>
            <a:ext cx="6264433" cy="4248907"/>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sz="2600" b="1" dirty="0"/>
              <a:t>・</a:t>
            </a:r>
            <a:r>
              <a:rPr lang="ja-JP" altLang="en-US" sz="2600" b="1" dirty="0" smtClean="0"/>
              <a:t>入札案件ごとに申出書の提出をお願いします（持参または郵送）。</a:t>
            </a:r>
            <a:endParaRPr lang="en-US" altLang="ja-JP" sz="2600" b="1" dirty="0" smtClean="0"/>
          </a:p>
          <a:p>
            <a:pPr marL="0" indent="0">
              <a:buNone/>
            </a:pPr>
            <a:r>
              <a:rPr lang="ja-JP" altLang="en-US" sz="2600" b="1" dirty="0" smtClean="0"/>
              <a:t>・提出期限は、原則、開札日の３日前（土・日・祝日を除く）です。</a:t>
            </a:r>
            <a:endParaRPr lang="en-US" altLang="ja-JP" sz="2600" b="1" dirty="0" smtClean="0"/>
          </a:p>
          <a:p>
            <a:pPr marL="0" indent="0">
              <a:buNone/>
            </a:pPr>
            <a:r>
              <a:rPr lang="ja-JP" altLang="en-US" sz="2600" b="1" dirty="0" smtClean="0"/>
              <a:t>・申出書の書式は、市ホームページに掲載します。</a:t>
            </a:r>
            <a:endParaRPr lang="en-US" altLang="ja-JP" sz="2600" b="1" dirty="0" smtClean="0"/>
          </a:p>
          <a:p>
            <a:pPr marL="0" indent="0">
              <a:buNone/>
            </a:pPr>
            <a:r>
              <a:rPr lang="ja-JP" altLang="en-US" sz="2600" b="1" dirty="0" smtClean="0"/>
              <a:t>・施工後、配置予定技術者と自社・下請施工の割合については、申出内容を満たしているか確認</a:t>
            </a:r>
            <a:r>
              <a:rPr lang="ja-JP" altLang="en-US" sz="2600" b="1" dirty="0"/>
              <a:t>し</a:t>
            </a:r>
            <a:r>
              <a:rPr lang="ja-JP" altLang="en-US" sz="2600" b="1" dirty="0" smtClean="0"/>
              <a:t>ます。</a:t>
            </a:r>
            <a:endParaRPr lang="en-US" altLang="ja-JP" sz="2600" b="1" dirty="0" smtClean="0"/>
          </a:p>
          <a:p>
            <a:pPr marL="0" indent="0">
              <a:buNone/>
            </a:pPr>
            <a:endParaRPr lang="ja-JP" altLang="ja-JP" sz="2800" dirty="0"/>
          </a:p>
        </p:txBody>
      </p:sp>
      <p:sp>
        <p:nvSpPr>
          <p:cNvPr id="7" name="スライド番号プレースホルダー 6"/>
          <p:cNvSpPr>
            <a:spLocks noGrp="1"/>
          </p:cNvSpPr>
          <p:nvPr>
            <p:ph type="sldNum" sz="quarter" idx="12"/>
          </p:nvPr>
        </p:nvSpPr>
        <p:spPr/>
        <p:txBody>
          <a:bodyPr/>
          <a:lstStyle/>
          <a:p>
            <a:fld id="{2BD14A09-4A85-43F6-B965-0330E39F61FC}" type="slidenum">
              <a:rPr kumimoji="1" lang="ja-JP" altLang="en-US" smtClean="0"/>
              <a:pPr/>
              <a:t>31</a:t>
            </a:fld>
            <a:endParaRPr kumimoji="1" lang="ja-JP" altLang="en-US"/>
          </a:p>
        </p:txBody>
      </p:sp>
    </p:spTree>
    <p:extLst>
      <p:ext uri="{BB962C8B-B14F-4D97-AF65-F5344CB8AC3E}">
        <p14:creationId xmlns:p14="http://schemas.microsoft.com/office/powerpoint/2010/main" val="35328822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1617" y="908612"/>
            <a:ext cx="8067300" cy="1450757"/>
          </a:xfrm>
        </p:spPr>
        <p:txBody>
          <a:bodyPr>
            <a:normAutofit fontScale="90000"/>
          </a:bodyPr>
          <a:lstStyle/>
          <a:p>
            <a:r>
              <a:rPr lang="ja-JP" altLang="en-US" sz="2400" dirty="0" smtClean="0">
                <a:solidFill>
                  <a:srgbClr val="0070C0"/>
                </a:solidFill>
              </a:rPr>
              <a:t>　</a:t>
            </a:r>
            <a:r>
              <a:rPr lang="ja-JP" altLang="en-US" sz="2700" b="1" dirty="0" smtClean="0">
                <a:solidFill>
                  <a:srgbClr val="0070C0"/>
                </a:solidFill>
              </a:rPr>
              <a:t>２</a:t>
            </a:r>
            <a:r>
              <a:rPr lang="ja-JP" altLang="en-US" sz="2700" b="1" dirty="0">
                <a:solidFill>
                  <a:srgbClr val="0070C0"/>
                </a:solidFill>
              </a:rPr>
              <a:t>　不正業者に対する</a:t>
            </a:r>
            <a:r>
              <a:rPr lang="ja-JP" altLang="en-US" sz="2700" b="1" dirty="0" smtClean="0">
                <a:solidFill>
                  <a:srgbClr val="0070C0"/>
                </a:solidFill>
              </a:rPr>
              <a:t>厳罰化</a:t>
            </a:r>
            <a:r>
              <a:rPr lang="en-US" altLang="ja-JP" sz="2700" dirty="0"/>
              <a:t/>
            </a:r>
            <a:br>
              <a:rPr lang="en-US" altLang="ja-JP" sz="2700" dirty="0"/>
            </a:br>
            <a:r>
              <a:rPr lang="ja-JP" altLang="en-US" sz="2700" dirty="0"/>
              <a:t>　</a:t>
            </a:r>
            <a:r>
              <a:rPr lang="ja-JP" altLang="en-US" sz="3600" b="1" dirty="0" smtClean="0"/>
              <a:t>・</a:t>
            </a:r>
            <a:r>
              <a:rPr lang="ja-JP" altLang="en-US" sz="3600" b="1" dirty="0"/>
              <a:t>不正行為に対する厳罰化を検討する</a:t>
            </a:r>
            <a:r>
              <a:rPr lang="ja-JP" altLang="en-US" sz="3600" b="1" dirty="0" smtClean="0"/>
              <a:t>こと</a:t>
            </a:r>
            <a:r>
              <a:rPr lang="en-US" altLang="ja-JP" b="1" dirty="0"/>
              <a:t/>
            </a:r>
            <a:br>
              <a:rPr lang="en-US" altLang="ja-JP" b="1" dirty="0"/>
            </a:br>
            <a:endParaRPr kumimoji="1" lang="ja-JP" altLang="en-US" dirty="0"/>
          </a:p>
        </p:txBody>
      </p:sp>
      <p:sp>
        <p:nvSpPr>
          <p:cNvPr id="3" name="コンテンツ プレースホルダー 2"/>
          <p:cNvSpPr>
            <a:spLocks noGrp="1"/>
          </p:cNvSpPr>
          <p:nvPr>
            <p:ph idx="1"/>
          </p:nvPr>
        </p:nvSpPr>
        <p:spPr>
          <a:xfrm>
            <a:off x="1097280" y="2023158"/>
            <a:ext cx="10058400" cy="4023360"/>
          </a:xfrm>
        </p:spPr>
        <p:txBody>
          <a:bodyPr>
            <a:normAutofit/>
          </a:bodyPr>
          <a:lstStyle/>
          <a:p>
            <a:r>
              <a:rPr kumimoji="1" lang="ja-JP" altLang="en-US" sz="2400" b="1" dirty="0" smtClean="0">
                <a:ln>
                  <a:solidFill>
                    <a:schemeClr val="accent5"/>
                  </a:solidFill>
                </a:ln>
                <a:solidFill>
                  <a:srgbClr val="006600"/>
                </a:solidFill>
              </a:rPr>
              <a:t>改正内容</a:t>
            </a:r>
          </a:p>
          <a:p>
            <a:endParaRPr lang="en-US" altLang="ja-JP" sz="2400" b="1" dirty="0" smtClean="0"/>
          </a:p>
          <a:p>
            <a:pPr marL="0" indent="0">
              <a:buNone/>
            </a:pPr>
            <a:r>
              <a:rPr lang="ja-JP" altLang="en-US" sz="4000" b="1" dirty="0" smtClean="0"/>
              <a:t>・指名停止措置基準の改正</a:t>
            </a:r>
            <a:endParaRPr lang="en-US" altLang="ja-JP" sz="4000" b="1" dirty="0" smtClean="0"/>
          </a:p>
          <a:p>
            <a:pPr marL="0" indent="0">
              <a:buNone/>
            </a:pPr>
            <a:r>
              <a:rPr lang="ja-JP" altLang="en-US" sz="4000" b="1" dirty="0" smtClean="0"/>
              <a:t>・違約金条項の制定</a:t>
            </a:r>
            <a:endParaRPr lang="en-US" altLang="ja-JP" sz="4000" b="1" dirty="0" smtClean="0"/>
          </a:p>
          <a:p>
            <a:pPr marL="0" indent="0">
              <a:buNone/>
            </a:pPr>
            <a:r>
              <a:rPr lang="ja-JP" altLang="en-US" sz="4000" b="1" dirty="0" smtClean="0"/>
              <a:t>・違約金の率の変更</a:t>
            </a:r>
            <a:endParaRPr lang="en-US" altLang="ja-JP" sz="4000" b="1" dirty="0" smtClean="0"/>
          </a:p>
        </p:txBody>
      </p:sp>
      <p:sp>
        <p:nvSpPr>
          <p:cNvPr id="5" name="スライド番号プレースホルダー 4"/>
          <p:cNvSpPr>
            <a:spLocks noGrp="1"/>
          </p:cNvSpPr>
          <p:nvPr>
            <p:ph type="sldNum" sz="quarter" idx="12"/>
          </p:nvPr>
        </p:nvSpPr>
        <p:spPr/>
        <p:txBody>
          <a:bodyPr/>
          <a:lstStyle/>
          <a:p>
            <a:fld id="{2BD14A09-4A85-43F6-B965-0330E39F61FC}" type="slidenum">
              <a:rPr kumimoji="1" lang="ja-JP" altLang="en-US" smtClean="0"/>
              <a:pPr/>
              <a:t>32</a:t>
            </a:fld>
            <a:endParaRPr kumimoji="1" lang="ja-JP" altLang="en-US"/>
          </a:p>
        </p:txBody>
      </p:sp>
    </p:spTree>
    <p:extLst>
      <p:ext uri="{BB962C8B-B14F-4D97-AF65-F5344CB8AC3E}">
        <p14:creationId xmlns:p14="http://schemas.microsoft.com/office/powerpoint/2010/main" val="20207566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16184"/>
            <a:ext cx="10058400" cy="1450757"/>
          </a:xfrm>
        </p:spPr>
        <p:txBody>
          <a:bodyPr>
            <a:normAutofit/>
          </a:bodyPr>
          <a:lstStyle/>
          <a:p>
            <a:r>
              <a:rPr lang="ja-JP" altLang="en-US" sz="2400" b="1" dirty="0">
                <a:solidFill>
                  <a:srgbClr val="FF3300"/>
                </a:solidFill>
              </a:rPr>
              <a:t>指名停止措置基準</a:t>
            </a:r>
            <a:r>
              <a:rPr lang="ja-JP" altLang="en-US" sz="2400" b="1" dirty="0" smtClean="0">
                <a:solidFill>
                  <a:srgbClr val="FF3300"/>
                </a:solidFill>
              </a:rPr>
              <a:t>の</a:t>
            </a:r>
            <a:r>
              <a:rPr lang="ja-JP" altLang="en-US" sz="2400" b="1" dirty="0">
                <a:solidFill>
                  <a:srgbClr val="FF3300"/>
                </a:solidFill>
              </a:rPr>
              <a:t>改正</a:t>
            </a:r>
            <a:r>
              <a:rPr lang="en-US" altLang="ja-JP" b="1" dirty="0"/>
              <a:t/>
            </a:r>
            <a:br>
              <a:rPr lang="en-US" altLang="ja-JP" b="1" dirty="0"/>
            </a:br>
            <a:r>
              <a:rPr lang="ja-JP" altLang="en-US" sz="4000" b="1" dirty="0" smtClean="0"/>
              <a:t>概要</a:t>
            </a:r>
            <a:endParaRPr kumimoji="1" lang="ja-JP" altLang="en-US" sz="4000" dirty="0"/>
          </a:p>
        </p:txBody>
      </p:sp>
      <p:sp>
        <p:nvSpPr>
          <p:cNvPr id="3" name="コンテンツ プレースホルダー 2"/>
          <p:cNvSpPr>
            <a:spLocks noGrp="1"/>
          </p:cNvSpPr>
          <p:nvPr>
            <p:ph idx="1"/>
          </p:nvPr>
        </p:nvSpPr>
        <p:spPr>
          <a:xfrm>
            <a:off x="1097280" y="1649671"/>
            <a:ext cx="10058400" cy="4023360"/>
          </a:xfrm>
        </p:spPr>
        <p:txBody>
          <a:bodyPr>
            <a:normAutofit/>
          </a:bodyPr>
          <a:lstStyle/>
          <a:p>
            <a:pPr marL="0" indent="0">
              <a:buNone/>
            </a:pPr>
            <a:endParaRPr lang="en-US" altLang="ja-JP" sz="2800" b="1" dirty="0" smtClean="0"/>
          </a:p>
          <a:p>
            <a:r>
              <a:rPr lang="ja-JP" altLang="en-US" sz="3200" b="1" dirty="0" smtClean="0"/>
              <a:t>・新たに「競売入札妨害」を適用事項に加えます。</a:t>
            </a:r>
            <a:endParaRPr lang="en-US" altLang="ja-JP" sz="3200" b="1" dirty="0" smtClean="0"/>
          </a:p>
          <a:p>
            <a:endParaRPr lang="en-US" altLang="ja-JP" sz="3200" b="1" dirty="0" smtClean="0"/>
          </a:p>
          <a:p>
            <a:pPr>
              <a:lnSpc>
                <a:spcPct val="50000"/>
              </a:lnSpc>
            </a:pPr>
            <a:r>
              <a:rPr lang="ja-JP" altLang="en-US" sz="3200" b="1" dirty="0" smtClean="0"/>
              <a:t>・談合・贈賄・競売入札妨害で逮捕された場合の指名停止</a:t>
            </a:r>
            <a:endParaRPr lang="en-US" altLang="ja-JP" sz="3200" b="1" dirty="0" smtClean="0"/>
          </a:p>
          <a:p>
            <a:pPr>
              <a:lnSpc>
                <a:spcPct val="50000"/>
              </a:lnSpc>
            </a:pPr>
            <a:r>
              <a:rPr lang="ja-JP" altLang="en-US" sz="3200" b="1" dirty="0"/>
              <a:t> </a:t>
            </a:r>
            <a:r>
              <a:rPr lang="ja-JP" altLang="en-US" sz="3200" b="1" dirty="0" smtClean="0"/>
              <a:t> 期間を延ばします。</a:t>
            </a:r>
            <a:endParaRPr lang="en-US" altLang="ja-JP" sz="3200" b="1" dirty="0" smtClean="0"/>
          </a:p>
          <a:p>
            <a:pPr>
              <a:lnSpc>
                <a:spcPct val="50000"/>
              </a:lnSpc>
            </a:pPr>
            <a:r>
              <a:rPr lang="ja-JP" altLang="en-US" sz="3200" b="1" dirty="0" smtClean="0"/>
              <a:t>（事業者を代表する役員又は営業主が逮捕された場合、</a:t>
            </a:r>
            <a:endParaRPr lang="en-US" altLang="ja-JP" sz="3200" b="1" dirty="0" smtClean="0"/>
          </a:p>
          <a:p>
            <a:pPr>
              <a:lnSpc>
                <a:spcPct val="50000"/>
              </a:lnSpc>
            </a:pPr>
            <a:r>
              <a:rPr lang="ja-JP" altLang="en-US" sz="3200" b="1" dirty="0" smtClean="0"/>
              <a:t>  指名停止期間を３年にするなど）</a:t>
            </a:r>
            <a:endParaRPr lang="en-US" altLang="ja-JP" sz="3200" b="1" dirty="0" smtClean="0"/>
          </a:p>
          <a:p>
            <a:pPr marL="0" indent="0">
              <a:buNone/>
            </a:pPr>
            <a:endParaRPr lang="en-US" altLang="ja-JP" sz="3200" b="1" dirty="0"/>
          </a:p>
          <a:p>
            <a:pPr marL="0" indent="0">
              <a:buNone/>
            </a:pPr>
            <a:endParaRPr lang="en-US" altLang="ja-JP" sz="4000" b="1" dirty="0" smtClean="0"/>
          </a:p>
        </p:txBody>
      </p:sp>
      <p:sp>
        <p:nvSpPr>
          <p:cNvPr id="4" name="テキスト ボックス 3"/>
          <p:cNvSpPr txBox="1"/>
          <p:nvPr/>
        </p:nvSpPr>
        <p:spPr>
          <a:xfrm>
            <a:off x="1243648" y="5105047"/>
            <a:ext cx="4102405" cy="369332"/>
          </a:xfrm>
          <a:prstGeom prst="rect">
            <a:avLst/>
          </a:prstGeom>
          <a:noFill/>
        </p:spPr>
        <p:txBody>
          <a:bodyPr wrap="none" rtlCol="0">
            <a:spAutoFit/>
          </a:bodyPr>
          <a:lstStyle/>
          <a:p>
            <a:r>
              <a:rPr kumimoji="1" lang="en-US" altLang="ja-JP" dirty="0" smtClean="0"/>
              <a:t>※</a:t>
            </a:r>
            <a:r>
              <a:rPr kumimoji="1" lang="ja-JP" altLang="en-US" dirty="0" smtClean="0"/>
              <a:t>詳細は指名停止基準をご確認ください</a:t>
            </a:r>
            <a:endParaRPr kumimoji="1" lang="ja-JP" altLang="en-US" dirty="0"/>
          </a:p>
        </p:txBody>
      </p:sp>
      <p:sp>
        <p:nvSpPr>
          <p:cNvPr id="6" name="スライド番号プレースホルダー 5"/>
          <p:cNvSpPr>
            <a:spLocks noGrp="1"/>
          </p:cNvSpPr>
          <p:nvPr>
            <p:ph type="sldNum" sz="quarter" idx="12"/>
          </p:nvPr>
        </p:nvSpPr>
        <p:spPr/>
        <p:txBody>
          <a:bodyPr/>
          <a:lstStyle/>
          <a:p>
            <a:fld id="{2BD14A09-4A85-43F6-B965-0330E39F61FC}" type="slidenum">
              <a:rPr kumimoji="1" lang="ja-JP" altLang="en-US" smtClean="0"/>
              <a:pPr/>
              <a:t>33</a:t>
            </a:fld>
            <a:endParaRPr kumimoji="1" lang="ja-JP" altLang="en-US"/>
          </a:p>
        </p:txBody>
      </p:sp>
    </p:spTree>
    <p:extLst>
      <p:ext uri="{BB962C8B-B14F-4D97-AF65-F5344CB8AC3E}">
        <p14:creationId xmlns:p14="http://schemas.microsoft.com/office/powerpoint/2010/main" val="30704160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16184"/>
            <a:ext cx="10058400" cy="1450757"/>
          </a:xfrm>
        </p:spPr>
        <p:txBody>
          <a:bodyPr>
            <a:normAutofit/>
          </a:bodyPr>
          <a:lstStyle/>
          <a:p>
            <a:r>
              <a:rPr lang="ja-JP" altLang="en-US" sz="2400" b="1" dirty="0">
                <a:solidFill>
                  <a:srgbClr val="FF3300"/>
                </a:solidFill>
              </a:rPr>
              <a:t>違約</a:t>
            </a:r>
            <a:r>
              <a:rPr lang="ja-JP" altLang="en-US" sz="2400" b="1" dirty="0" smtClean="0">
                <a:solidFill>
                  <a:srgbClr val="FF3300"/>
                </a:solidFill>
              </a:rPr>
              <a:t>金条項の制定</a:t>
            </a:r>
            <a:r>
              <a:rPr lang="en-US" altLang="ja-JP" b="1" dirty="0"/>
              <a:t/>
            </a:r>
            <a:br>
              <a:rPr lang="en-US" altLang="ja-JP" b="1" dirty="0"/>
            </a:br>
            <a:r>
              <a:rPr lang="ja-JP" altLang="en-US" sz="4000" b="1" dirty="0" smtClean="0"/>
              <a:t>概要</a:t>
            </a:r>
            <a:endParaRPr kumimoji="1" lang="ja-JP" altLang="en-US" sz="4000" dirty="0"/>
          </a:p>
        </p:txBody>
      </p:sp>
      <p:sp>
        <p:nvSpPr>
          <p:cNvPr id="3" name="コンテンツ プレースホルダー 2"/>
          <p:cNvSpPr>
            <a:spLocks noGrp="1"/>
          </p:cNvSpPr>
          <p:nvPr>
            <p:ph idx="1"/>
          </p:nvPr>
        </p:nvSpPr>
        <p:spPr>
          <a:xfrm>
            <a:off x="1097280" y="1649671"/>
            <a:ext cx="10058400" cy="4023360"/>
          </a:xfrm>
        </p:spPr>
        <p:txBody>
          <a:bodyPr>
            <a:normAutofit/>
          </a:bodyPr>
          <a:lstStyle/>
          <a:p>
            <a:pPr marL="0" indent="0">
              <a:buNone/>
            </a:pPr>
            <a:endParaRPr lang="en-US" altLang="ja-JP" sz="2800" b="1" dirty="0" smtClean="0"/>
          </a:p>
          <a:p>
            <a:r>
              <a:rPr lang="ja-JP" altLang="en-US" sz="4000" b="1" dirty="0" smtClean="0"/>
              <a:t>・工事・委託・賃貸借・物品など全ての契約において、不正行為による違約金特約条項を制定します。</a:t>
            </a:r>
            <a:endParaRPr lang="en-US" altLang="ja-JP" sz="4000" b="1" dirty="0"/>
          </a:p>
          <a:p>
            <a:pPr marL="0" indent="0">
              <a:buNone/>
            </a:pPr>
            <a:endParaRPr lang="en-US" altLang="ja-JP" sz="4000" b="1" dirty="0" smtClean="0"/>
          </a:p>
        </p:txBody>
      </p:sp>
      <p:sp>
        <p:nvSpPr>
          <p:cNvPr id="4" name="テキスト ボックス 3"/>
          <p:cNvSpPr txBox="1"/>
          <p:nvPr/>
        </p:nvSpPr>
        <p:spPr>
          <a:xfrm>
            <a:off x="1243648" y="5105047"/>
            <a:ext cx="3640740" cy="369332"/>
          </a:xfrm>
          <a:prstGeom prst="rect">
            <a:avLst/>
          </a:prstGeom>
          <a:noFill/>
        </p:spPr>
        <p:txBody>
          <a:bodyPr wrap="none" rtlCol="0">
            <a:spAutoFit/>
          </a:bodyPr>
          <a:lstStyle/>
          <a:p>
            <a:r>
              <a:rPr kumimoji="1" lang="en-US" altLang="ja-JP" dirty="0" smtClean="0"/>
              <a:t>※</a:t>
            </a:r>
            <a:r>
              <a:rPr kumimoji="1" lang="ja-JP" altLang="en-US" dirty="0" smtClean="0"/>
              <a:t>詳細は特約</a:t>
            </a:r>
            <a:r>
              <a:rPr kumimoji="1" lang="ja-JP" altLang="en-US" dirty="0"/>
              <a:t>条項</a:t>
            </a:r>
            <a:r>
              <a:rPr kumimoji="1" lang="ja-JP" altLang="en-US" dirty="0" smtClean="0"/>
              <a:t>をご確認ください</a:t>
            </a:r>
            <a:endParaRPr kumimoji="1" lang="ja-JP" altLang="en-US" dirty="0"/>
          </a:p>
        </p:txBody>
      </p:sp>
      <p:sp>
        <p:nvSpPr>
          <p:cNvPr id="6" name="スライド番号プレースホルダー 5"/>
          <p:cNvSpPr>
            <a:spLocks noGrp="1"/>
          </p:cNvSpPr>
          <p:nvPr>
            <p:ph type="sldNum" sz="quarter" idx="12"/>
          </p:nvPr>
        </p:nvSpPr>
        <p:spPr/>
        <p:txBody>
          <a:bodyPr/>
          <a:lstStyle/>
          <a:p>
            <a:fld id="{2BD14A09-4A85-43F6-B965-0330E39F61FC}" type="slidenum">
              <a:rPr kumimoji="1" lang="ja-JP" altLang="en-US" smtClean="0"/>
              <a:pPr/>
              <a:t>34</a:t>
            </a:fld>
            <a:endParaRPr kumimoji="1" lang="ja-JP" altLang="en-US"/>
          </a:p>
        </p:txBody>
      </p:sp>
    </p:spTree>
    <p:extLst>
      <p:ext uri="{BB962C8B-B14F-4D97-AF65-F5344CB8AC3E}">
        <p14:creationId xmlns:p14="http://schemas.microsoft.com/office/powerpoint/2010/main" val="32039458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16184"/>
            <a:ext cx="10058400" cy="1450757"/>
          </a:xfrm>
        </p:spPr>
        <p:txBody>
          <a:bodyPr>
            <a:normAutofit/>
          </a:bodyPr>
          <a:lstStyle/>
          <a:p>
            <a:r>
              <a:rPr lang="ja-JP" altLang="en-US" sz="2400" b="1" dirty="0">
                <a:solidFill>
                  <a:srgbClr val="FF3300"/>
                </a:solidFill>
              </a:rPr>
              <a:t>違約</a:t>
            </a:r>
            <a:r>
              <a:rPr lang="ja-JP" altLang="en-US" sz="2400" b="1" dirty="0" smtClean="0">
                <a:solidFill>
                  <a:srgbClr val="FF3300"/>
                </a:solidFill>
              </a:rPr>
              <a:t>金の率の変更</a:t>
            </a:r>
            <a:r>
              <a:rPr lang="en-US" altLang="ja-JP" b="1" dirty="0"/>
              <a:t/>
            </a:r>
            <a:br>
              <a:rPr lang="en-US" altLang="ja-JP" b="1" dirty="0"/>
            </a:br>
            <a:r>
              <a:rPr lang="ja-JP" altLang="en-US" sz="4000" b="1" dirty="0" smtClean="0"/>
              <a:t>概要</a:t>
            </a:r>
            <a:endParaRPr kumimoji="1" lang="ja-JP" altLang="en-US" sz="4000" dirty="0"/>
          </a:p>
        </p:txBody>
      </p:sp>
      <p:sp>
        <p:nvSpPr>
          <p:cNvPr id="3" name="コンテンツ プレースホルダー 2"/>
          <p:cNvSpPr>
            <a:spLocks noGrp="1"/>
          </p:cNvSpPr>
          <p:nvPr>
            <p:ph idx="1"/>
          </p:nvPr>
        </p:nvSpPr>
        <p:spPr>
          <a:xfrm>
            <a:off x="1097280" y="1649671"/>
            <a:ext cx="10058400" cy="4023360"/>
          </a:xfrm>
        </p:spPr>
        <p:txBody>
          <a:bodyPr>
            <a:normAutofit/>
          </a:bodyPr>
          <a:lstStyle/>
          <a:p>
            <a:pPr marL="0" indent="0">
              <a:buNone/>
            </a:pPr>
            <a:endParaRPr lang="en-US" altLang="ja-JP" sz="2800" b="1" dirty="0" smtClean="0"/>
          </a:p>
          <a:p>
            <a:r>
              <a:rPr lang="ja-JP" altLang="en-US" sz="4000" b="1" dirty="0" smtClean="0"/>
              <a:t>・公正取引委員会による排除命令があった場合や公契約関係競売等妨害の刑が確定した場合の契約条項の違約金の率を１０分の１→</a:t>
            </a:r>
            <a:r>
              <a:rPr lang="ja-JP" altLang="en-US" sz="4000" b="1" dirty="0" smtClean="0">
                <a:solidFill>
                  <a:srgbClr val="FF0000"/>
                </a:solidFill>
              </a:rPr>
              <a:t>１０分の３</a:t>
            </a:r>
            <a:r>
              <a:rPr lang="ja-JP" altLang="en-US" sz="4000" b="1" dirty="0" smtClean="0"/>
              <a:t>に引き上げます。</a:t>
            </a:r>
            <a:endParaRPr lang="en-US" altLang="ja-JP" sz="4000" b="1" dirty="0" smtClean="0"/>
          </a:p>
        </p:txBody>
      </p:sp>
      <p:sp>
        <p:nvSpPr>
          <p:cNvPr id="4" name="テキスト ボックス 3"/>
          <p:cNvSpPr txBox="1"/>
          <p:nvPr/>
        </p:nvSpPr>
        <p:spPr>
          <a:xfrm>
            <a:off x="1243648" y="5105047"/>
            <a:ext cx="3640740" cy="369332"/>
          </a:xfrm>
          <a:prstGeom prst="rect">
            <a:avLst/>
          </a:prstGeom>
          <a:noFill/>
        </p:spPr>
        <p:txBody>
          <a:bodyPr wrap="none" rtlCol="0">
            <a:spAutoFit/>
          </a:bodyPr>
          <a:lstStyle/>
          <a:p>
            <a:r>
              <a:rPr kumimoji="1" lang="en-US" altLang="ja-JP" dirty="0" smtClean="0"/>
              <a:t>※</a:t>
            </a:r>
            <a:r>
              <a:rPr kumimoji="1" lang="ja-JP" altLang="en-US" dirty="0" smtClean="0"/>
              <a:t>詳細は特約</a:t>
            </a:r>
            <a:r>
              <a:rPr kumimoji="1" lang="ja-JP" altLang="en-US" dirty="0"/>
              <a:t>条項</a:t>
            </a:r>
            <a:r>
              <a:rPr kumimoji="1" lang="ja-JP" altLang="en-US" dirty="0" smtClean="0"/>
              <a:t>をご確認ください</a:t>
            </a:r>
            <a:endParaRPr kumimoji="1" lang="ja-JP" altLang="en-US" dirty="0"/>
          </a:p>
        </p:txBody>
      </p:sp>
      <p:sp>
        <p:nvSpPr>
          <p:cNvPr id="6" name="スライド番号プレースホルダー 5"/>
          <p:cNvSpPr>
            <a:spLocks noGrp="1"/>
          </p:cNvSpPr>
          <p:nvPr>
            <p:ph type="sldNum" sz="quarter" idx="12"/>
          </p:nvPr>
        </p:nvSpPr>
        <p:spPr/>
        <p:txBody>
          <a:bodyPr/>
          <a:lstStyle/>
          <a:p>
            <a:fld id="{2BD14A09-4A85-43F6-B965-0330E39F61FC}" type="slidenum">
              <a:rPr kumimoji="1" lang="ja-JP" altLang="en-US" smtClean="0"/>
              <a:pPr/>
              <a:t>35</a:t>
            </a:fld>
            <a:endParaRPr kumimoji="1" lang="ja-JP" altLang="en-US"/>
          </a:p>
        </p:txBody>
      </p:sp>
    </p:spTree>
    <p:extLst>
      <p:ext uri="{BB962C8B-B14F-4D97-AF65-F5344CB8AC3E}">
        <p14:creationId xmlns:p14="http://schemas.microsoft.com/office/powerpoint/2010/main" val="9510304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1617" y="908612"/>
            <a:ext cx="8067300" cy="1450757"/>
          </a:xfrm>
        </p:spPr>
        <p:txBody>
          <a:bodyPr>
            <a:normAutofit/>
          </a:bodyPr>
          <a:lstStyle/>
          <a:p>
            <a:r>
              <a:rPr lang="ja-JP" altLang="en-US" sz="2400" dirty="0" smtClean="0">
                <a:solidFill>
                  <a:srgbClr val="0070C0"/>
                </a:solidFill>
              </a:rPr>
              <a:t>　</a:t>
            </a:r>
            <a:r>
              <a:rPr lang="ja-JP" altLang="en-US" sz="2700" b="1" dirty="0">
                <a:solidFill>
                  <a:srgbClr val="0070C0"/>
                </a:solidFill>
              </a:rPr>
              <a:t>３　入札及び契約の透明性の向上と</a:t>
            </a:r>
            <a:r>
              <a:rPr lang="ja-JP" altLang="en-US" sz="2700" b="1" dirty="0" smtClean="0">
                <a:solidFill>
                  <a:srgbClr val="0070C0"/>
                </a:solidFill>
              </a:rPr>
              <a:t>適正化</a:t>
            </a:r>
            <a:r>
              <a:rPr lang="en-US" altLang="ja-JP" sz="2700" dirty="0"/>
              <a:t/>
            </a:r>
            <a:br>
              <a:rPr lang="en-US" altLang="ja-JP" sz="2700" dirty="0"/>
            </a:br>
            <a:r>
              <a:rPr lang="ja-JP" altLang="en-US" sz="2700" dirty="0" smtClean="0"/>
              <a:t>　</a:t>
            </a:r>
            <a:r>
              <a:rPr lang="ja-JP" altLang="en-US" sz="2700" b="1" dirty="0" smtClean="0"/>
              <a:t>・</a:t>
            </a:r>
            <a:r>
              <a:rPr lang="ja-JP" altLang="en-US" sz="2700" b="1" dirty="0"/>
              <a:t>入札等を監視する第三者機関の設置を検討する</a:t>
            </a:r>
            <a:r>
              <a:rPr lang="ja-JP" altLang="en-US" sz="2700" b="1" dirty="0" smtClean="0"/>
              <a:t>こと</a:t>
            </a:r>
            <a:r>
              <a:rPr lang="en-US" altLang="ja-JP" b="1" dirty="0"/>
              <a:t/>
            </a:r>
            <a:br>
              <a:rPr lang="en-US" altLang="ja-JP" b="1" dirty="0"/>
            </a:br>
            <a:endParaRPr kumimoji="1" lang="ja-JP" altLang="en-US" dirty="0"/>
          </a:p>
        </p:txBody>
      </p:sp>
      <p:sp>
        <p:nvSpPr>
          <p:cNvPr id="3" name="コンテンツ プレースホルダー 2"/>
          <p:cNvSpPr>
            <a:spLocks noGrp="1"/>
          </p:cNvSpPr>
          <p:nvPr>
            <p:ph idx="1"/>
          </p:nvPr>
        </p:nvSpPr>
        <p:spPr>
          <a:xfrm>
            <a:off x="1097280" y="2023158"/>
            <a:ext cx="10058400" cy="4023360"/>
          </a:xfrm>
        </p:spPr>
        <p:txBody>
          <a:bodyPr>
            <a:normAutofit/>
          </a:bodyPr>
          <a:lstStyle/>
          <a:p>
            <a:r>
              <a:rPr lang="ja-JP" altLang="en-US" sz="2400" b="1" dirty="0">
                <a:ln>
                  <a:solidFill>
                    <a:schemeClr val="accent5"/>
                  </a:solidFill>
                </a:ln>
                <a:solidFill>
                  <a:srgbClr val="006600"/>
                </a:solidFill>
              </a:rPr>
              <a:t>取組</a:t>
            </a:r>
            <a:r>
              <a:rPr kumimoji="1" lang="ja-JP" altLang="en-US" sz="2400" b="1" dirty="0" smtClean="0">
                <a:ln>
                  <a:solidFill>
                    <a:schemeClr val="accent5"/>
                  </a:solidFill>
                </a:ln>
                <a:solidFill>
                  <a:srgbClr val="006600"/>
                </a:solidFill>
              </a:rPr>
              <a:t>内容</a:t>
            </a:r>
          </a:p>
          <a:p>
            <a:endParaRPr lang="en-US" altLang="ja-JP" sz="2400" b="1" dirty="0" smtClean="0"/>
          </a:p>
          <a:p>
            <a:pPr marL="0" indent="0">
              <a:buNone/>
            </a:pPr>
            <a:r>
              <a:rPr lang="ja-JP" altLang="en-US" sz="4000" b="1" dirty="0" smtClean="0"/>
              <a:t>・入札等監視委員会を設置</a:t>
            </a:r>
            <a:r>
              <a:rPr lang="ja-JP" altLang="en-US" sz="4000" b="1" dirty="0"/>
              <a:t>し、中立、公正な立場で、客観的に、入札及び契約手続の運用状況等の</a:t>
            </a:r>
            <a:r>
              <a:rPr lang="ja-JP" altLang="en-US" sz="4000" b="1" dirty="0" smtClean="0"/>
              <a:t>審査を行います。</a:t>
            </a:r>
            <a:endParaRPr lang="en-US" altLang="ja-JP" sz="4000" b="1" dirty="0" smtClean="0"/>
          </a:p>
        </p:txBody>
      </p:sp>
      <p:sp>
        <p:nvSpPr>
          <p:cNvPr id="5" name="スライド番号プレースホルダー 4"/>
          <p:cNvSpPr>
            <a:spLocks noGrp="1"/>
          </p:cNvSpPr>
          <p:nvPr>
            <p:ph type="sldNum" sz="quarter" idx="12"/>
          </p:nvPr>
        </p:nvSpPr>
        <p:spPr/>
        <p:txBody>
          <a:bodyPr/>
          <a:lstStyle/>
          <a:p>
            <a:fld id="{2BD14A09-4A85-43F6-B965-0330E39F61FC}" type="slidenum">
              <a:rPr kumimoji="1" lang="ja-JP" altLang="en-US" smtClean="0"/>
              <a:pPr/>
              <a:t>36</a:t>
            </a:fld>
            <a:endParaRPr kumimoji="1" lang="ja-JP" altLang="en-US"/>
          </a:p>
        </p:txBody>
      </p:sp>
    </p:spTree>
    <p:extLst>
      <p:ext uri="{BB962C8B-B14F-4D97-AF65-F5344CB8AC3E}">
        <p14:creationId xmlns:p14="http://schemas.microsoft.com/office/powerpoint/2010/main" val="13304301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1617" y="908612"/>
            <a:ext cx="8067300" cy="1450757"/>
          </a:xfrm>
        </p:spPr>
        <p:txBody>
          <a:bodyPr>
            <a:normAutofit/>
          </a:bodyPr>
          <a:lstStyle/>
          <a:p>
            <a:r>
              <a:rPr lang="ja-JP" altLang="en-US" sz="2400" dirty="0" smtClean="0">
                <a:solidFill>
                  <a:srgbClr val="0070C0"/>
                </a:solidFill>
              </a:rPr>
              <a:t>　</a:t>
            </a:r>
            <a:r>
              <a:rPr lang="ja-JP" altLang="en-US" sz="2700" dirty="0" smtClean="0">
                <a:solidFill>
                  <a:srgbClr val="0070C0"/>
                </a:solidFill>
              </a:rPr>
              <a:t>　</a:t>
            </a:r>
            <a:r>
              <a:rPr lang="ja-JP" altLang="en-US" sz="2800" b="1" dirty="0" smtClean="0">
                <a:solidFill>
                  <a:srgbClr val="0070C0"/>
                </a:solidFill>
              </a:rPr>
              <a:t>４　「不正な働きかけ」への対応</a:t>
            </a:r>
            <a:r>
              <a:rPr lang="en-US" altLang="ja-JP" sz="2700" dirty="0" smtClean="0"/>
              <a:t/>
            </a:r>
            <a:br>
              <a:rPr lang="en-US" altLang="ja-JP" sz="2700" dirty="0" smtClean="0"/>
            </a:br>
            <a:r>
              <a:rPr lang="ja-JP" altLang="en-US" sz="2700" dirty="0" smtClean="0"/>
              <a:t>　</a:t>
            </a:r>
            <a:r>
              <a:rPr lang="ja-JP" altLang="en-US" sz="2800" b="1" dirty="0"/>
              <a:t>　・「不正な働きかけ」への対応手順を定める</a:t>
            </a:r>
            <a:r>
              <a:rPr lang="ja-JP" altLang="en-US" sz="2800" b="1" dirty="0" smtClean="0"/>
              <a:t>こと</a:t>
            </a:r>
            <a:r>
              <a:rPr lang="en-US" altLang="ja-JP" b="1" dirty="0" smtClean="0"/>
              <a:t/>
            </a:r>
            <a:br>
              <a:rPr lang="en-US" altLang="ja-JP" b="1" dirty="0" smtClean="0"/>
            </a:br>
            <a:endParaRPr kumimoji="1" lang="ja-JP" altLang="en-US" dirty="0"/>
          </a:p>
        </p:txBody>
      </p:sp>
      <p:sp>
        <p:nvSpPr>
          <p:cNvPr id="3" name="コンテンツ プレースホルダー 2"/>
          <p:cNvSpPr>
            <a:spLocks noGrp="1"/>
          </p:cNvSpPr>
          <p:nvPr>
            <p:ph idx="1"/>
          </p:nvPr>
        </p:nvSpPr>
        <p:spPr>
          <a:xfrm>
            <a:off x="1097280" y="2023158"/>
            <a:ext cx="10058400" cy="4023360"/>
          </a:xfrm>
        </p:spPr>
        <p:txBody>
          <a:bodyPr>
            <a:normAutofit/>
          </a:bodyPr>
          <a:lstStyle/>
          <a:p>
            <a:r>
              <a:rPr lang="ja-JP" altLang="en-US" sz="2400" b="1" dirty="0">
                <a:ln>
                  <a:solidFill>
                    <a:schemeClr val="accent5"/>
                  </a:solidFill>
                </a:ln>
                <a:solidFill>
                  <a:srgbClr val="006600"/>
                </a:solidFill>
              </a:rPr>
              <a:t>取組</a:t>
            </a:r>
            <a:r>
              <a:rPr kumimoji="1" lang="ja-JP" altLang="en-US" sz="2400" b="1" dirty="0" smtClean="0">
                <a:ln>
                  <a:solidFill>
                    <a:schemeClr val="accent5"/>
                  </a:solidFill>
                </a:ln>
                <a:solidFill>
                  <a:srgbClr val="006600"/>
                </a:solidFill>
              </a:rPr>
              <a:t>内容</a:t>
            </a:r>
            <a:endParaRPr lang="en-US" altLang="ja-JP" sz="2400" b="1" dirty="0" smtClean="0"/>
          </a:p>
          <a:p>
            <a:pPr marL="0" indent="0">
              <a:buNone/>
            </a:pPr>
            <a:r>
              <a:rPr lang="ja-JP" altLang="en-US" sz="4000" b="1" dirty="0" smtClean="0"/>
              <a:t>・従来の「談合情報対応の手引き」を大幅に改め、「談合情報等対応マニュアル」を作成します。</a:t>
            </a:r>
            <a:endParaRPr lang="en-US" altLang="ja-JP" sz="4000" b="1" dirty="0" smtClean="0"/>
          </a:p>
          <a:p>
            <a:pPr marL="0" indent="0">
              <a:buNone/>
            </a:pPr>
            <a:r>
              <a:rPr lang="ja-JP" altLang="en-US" sz="4000" b="1" dirty="0" smtClean="0"/>
              <a:t>・同マニュアルに、新たに官製談合が疑われる場合の対応方法を定めます。</a:t>
            </a:r>
            <a:endParaRPr lang="en-US" altLang="ja-JP" sz="4000" b="1" dirty="0" smtClean="0"/>
          </a:p>
        </p:txBody>
      </p:sp>
      <p:sp>
        <p:nvSpPr>
          <p:cNvPr id="4" name="テキスト ボックス 3"/>
          <p:cNvSpPr txBox="1"/>
          <p:nvPr/>
        </p:nvSpPr>
        <p:spPr>
          <a:xfrm>
            <a:off x="1097280" y="5376817"/>
            <a:ext cx="4474302" cy="369332"/>
          </a:xfrm>
          <a:prstGeom prst="rect">
            <a:avLst/>
          </a:prstGeom>
          <a:noFill/>
        </p:spPr>
        <p:txBody>
          <a:bodyPr wrap="none" rtlCol="0">
            <a:spAutoFit/>
          </a:bodyPr>
          <a:lstStyle/>
          <a:p>
            <a:r>
              <a:rPr kumimoji="1" lang="en-US" altLang="ja-JP" dirty="0" smtClean="0"/>
              <a:t>※</a:t>
            </a:r>
            <a:r>
              <a:rPr kumimoji="1" lang="ja-JP" altLang="en-US" dirty="0"/>
              <a:t>内容</a:t>
            </a:r>
            <a:r>
              <a:rPr kumimoji="1" lang="ja-JP" altLang="en-US" dirty="0" smtClean="0"/>
              <a:t>は市ホームページからご確認ください</a:t>
            </a:r>
            <a:endParaRPr kumimoji="1" lang="ja-JP" altLang="en-US" dirty="0"/>
          </a:p>
        </p:txBody>
      </p:sp>
      <p:sp>
        <p:nvSpPr>
          <p:cNvPr id="6" name="スライド番号プレースホルダー 5"/>
          <p:cNvSpPr>
            <a:spLocks noGrp="1"/>
          </p:cNvSpPr>
          <p:nvPr>
            <p:ph type="sldNum" sz="quarter" idx="12"/>
          </p:nvPr>
        </p:nvSpPr>
        <p:spPr/>
        <p:txBody>
          <a:bodyPr/>
          <a:lstStyle/>
          <a:p>
            <a:fld id="{2BD14A09-4A85-43F6-B965-0330E39F61FC}" type="slidenum">
              <a:rPr kumimoji="1" lang="ja-JP" altLang="en-US" smtClean="0"/>
              <a:pPr/>
              <a:t>37</a:t>
            </a:fld>
            <a:endParaRPr kumimoji="1" lang="ja-JP" altLang="en-US"/>
          </a:p>
        </p:txBody>
      </p:sp>
    </p:spTree>
    <p:extLst>
      <p:ext uri="{BB962C8B-B14F-4D97-AF65-F5344CB8AC3E}">
        <p14:creationId xmlns:p14="http://schemas.microsoft.com/office/powerpoint/2010/main" val="33964927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16184"/>
            <a:ext cx="10058400" cy="1450757"/>
          </a:xfrm>
        </p:spPr>
        <p:txBody>
          <a:bodyPr>
            <a:normAutofit/>
          </a:bodyPr>
          <a:lstStyle/>
          <a:p>
            <a:r>
              <a:rPr lang="ja-JP" altLang="en-US" sz="2400" b="1" dirty="0" smtClean="0">
                <a:solidFill>
                  <a:srgbClr val="FF33CC"/>
                </a:solidFill>
              </a:rPr>
              <a:t>その他の制度変更　－入札スケジュール－</a:t>
            </a:r>
            <a:r>
              <a:rPr lang="en-US" altLang="ja-JP" b="1" dirty="0"/>
              <a:t/>
            </a:r>
            <a:br>
              <a:rPr lang="en-US" altLang="ja-JP" b="1" dirty="0"/>
            </a:br>
            <a:r>
              <a:rPr lang="ja-JP" altLang="en-US" b="1" dirty="0" smtClean="0"/>
              <a:t>工事入札のスケジュールを変更します</a:t>
            </a:r>
            <a:endParaRPr kumimoji="1" lang="ja-JP" altLang="en-US" sz="4000" dirty="0"/>
          </a:p>
        </p:txBody>
      </p:sp>
      <p:sp>
        <p:nvSpPr>
          <p:cNvPr id="6" name="コンテンツ プレースホルダー 5"/>
          <p:cNvSpPr>
            <a:spLocks noGrp="1"/>
          </p:cNvSpPr>
          <p:nvPr>
            <p:ph idx="1"/>
          </p:nvPr>
        </p:nvSpPr>
        <p:spPr/>
        <p:txBody>
          <a:bodyPr>
            <a:normAutofit/>
          </a:bodyPr>
          <a:lstStyle/>
          <a:p>
            <a:r>
              <a:rPr lang="ja-JP" altLang="en-US" sz="3200" dirty="0"/>
              <a:t>・</a:t>
            </a:r>
            <a:r>
              <a:rPr lang="ja-JP" altLang="en-US" sz="3200" dirty="0" smtClean="0"/>
              <a:t>募集開始を</a:t>
            </a:r>
            <a:r>
              <a:rPr lang="ja-JP" altLang="en-US" sz="3200" dirty="0">
                <a:solidFill>
                  <a:srgbClr val="FF0000"/>
                </a:solidFill>
              </a:rPr>
              <a:t>水</a:t>
            </a:r>
            <a:r>
              <a:rPr lang="ja-JP" altLang="en-US" sz="3200" dirty="0" smtClean="0">
                <a:solidFill>
                  <a:srgbClr val="FF0000"/>
                </a:solidFill>
              </a:rPr>
              <a:t>曜日</a:t>
            </a:r>
            <a:r>
              <a:rPr lang="ja-JP" altLang="en-US" sz="3200" dirty="0" smtClean="0"/>
              <a:t>、募集終了を翌週</a:t>
            </a:r>
            <a:r>
              <a:rPr lang="ja-JP" altLang="en-US" sz="3200" dirty="0" smtClean="0">
                <a:solidFill>
                  <a:srgbClr val="FF0000"/>
                </a:solidFill>
              </a:rPr>
              <a:t>火曜日</a:t>
            </a:r>
            <a:r>
              <a:rPr lang="ja-JP" altLang="en-US" sz="3200" dirty="0" smtClean="0"/>
              <a:t>に変更します。</a:t>
            </a:r>
            <a:endParaRPr lang="en-US" altLang="ja-JP" sz="3200" dirty="0" smtClean="0"/>
          </a:p>
          <a:p>
            <a:r>
              <a:rPr lang="ja-JP" altLang="en-US" sz="3200" dirty="0"/>
              <a:t>・</a:t>
            </a:r>
            <a:r>
              <a:rPr kumimoji="1" lang="ja-JP" altLang="en-US" sz="3200" dirty="0" smtClean="0"/>
              <a:t>条件付一般競争入札の参加資格確認</a:t>
            </a:r>
            <a:r>
              <a:rPr kumimoji="1" lang="ja-JP" altLang="en-US" sz="3200" dirty="0" smtClean="0"/>
              <a:t>通知</a:t>
            </a:r>
            <a:r>
              <a:rPr lang="ja-JP" altLang="en-US" sz="3200" dirty="0" smtClean="0"/>
              <a:t>、</a:t>
            </a:r>
            <a:r>
              <a:rPr lang="ja-JP" altLang="en-US" sz="3200" dirty="0" smtClean="0"/>
              <a:t>工事</a:t>
            </a:r>
            <a:r>
              <a:rPr lang="ja-JP" altLang="en-US" sz="3200" dirty="0" smtClean="0"/>
              <a:t>希望型指名競争入札の指名通知は</a:t>
            </a:r>
            <a:r>
              <a:rPr lang="ja-JP" altLang="en-US" sz="3200" dirty="0" smtClean="0">
                <a:solidFill>
                  <a:srgbClr val="FF0000"/>
                </a:solidFill>
              </a:rPr>
              <a:t>金曜日</a:t>
            </a:r>
            <a:r>
              <a:rPr lang="ja-JP" altLang="en-US" sz="3200" dirty="0" smtClean="0"/>
              <a:t>に行います。</a:t>
            </a:r>
            <a:endParaRPr lang="en-US" altLang="ja-JP" sz="3200" dirty="0" smtClean="0"/>
          </a:p>
          <a:p>
            <a:r>
              <a:rPr lang="ja-JP" altLang="en-US" sz="3200" dirty="0"/>
              <a:t>・</a:t>
            </a:r>
            <a:r>
              <a:rPr kumimoji="1" lang="ja-JP" altLang="en-US" sz="3200" dirty="0" smtClean="0"/>
              <a:t>開札は</a:t>
            </a:r>
            <a:r>
              <a:rPr kumimoji="1" lang="ja-JP" altLang="en-US" sz="3200" dirty="0" smtClean="0">
                <a:solidFill>
                  <a:srgbClr val="FF0000"/>
                </a:solidFill>
              </a:rPr>
              <a:t>水曜日</a:t>
            </a:r>
            <a:r>
              <a:rPr kumimoji="1" lang="ja-JP" altLang="en-US" sz="3200" dirty="0" smtClean="0"/>
              <a:t>に行いますが、総合評価方式を採用する案件の落札決定は、翌日の</a:t>
            </a:r>
            <a:r>
              <a:rPr kumimoji="1" lang="ja-JP" altLang="en-US" sz="3200" dirty="0" smtClean="0">
                <a:solidFill>
                  <a:srgbClr val="FF0000"/>
                </a:solidFill>
              </a:rPr>
              <a:t>木曜日</a:t>
            </a:r>
            <a:r>
              <a:rPr kumimoji="1" lang="ja-JP" altLang="en-US" sz="3200" dirty="0" smtClean="0"/>
              <a:t>までに行います。</a:t>
            </a:r>
            <a:endParaRPr kumimoji="1" lang="ja-JP" altLang="en-US" sz="3200" dirty="0"/>
          </a:p>
        </p:txBody>
      </p:sp>
      <p:sp>
        <p:nvSpPr>
          <p:cNvPr id="4" name="テキスト ボックス 3"/>
          <p:cNvSpPr txBox="1"/>
          <p:nvPr/>
        </p:nvSpPr>
        <p:spPr>
          <a:xfrm>
            <a:off x="1097280" y="4831580"/>
            <a:ext cx="7277954" cy="646331"/>
          </a:xfrm>
          <a:prstGeom prst="rect">
            <a:avLst/>
          </a:prstGeom>
          <a:noFill/>
        </p:spPr>
        <p:txBody>
          <a:bodyPr wrap="none" rtlCol="0">
            <a:spAutoFit/>
          </a:bodyPr>
          <a:lstStyle/>
          <a:p>
            <a:r>
              <a:rPr kumimoji="1" lang="en-US" altLang="ja-JP" dirty="0" smtClean="0"/>
              <a:t>※</a:t>
            </a:r>
            <a:r>
              <a:rPr lang="ja-JP" altLang="en-US" dirty="0"/>
              <a:t>工事の規模や内容、祝日の有無などにより変更となる場合があります</a:t>
            </a:r>
            <a:r>
              <a:rPr lang="ja-JP" altLang="en-US" dirty="0" smtClean="0"/>
              <a:t>。</a:t>
            </a:r>
            <a:endParaRPr lang="en-US" altLang="ja-JP" dirty="0" smtClean="0"/>
          </a:p>
          <a:p>
            <a:r>
              <a:rPr kumimoji="1" lang="ja-JP" altLang="en-US" dirty="0" smtClean="0"/>
              <a:t>　 詳細は入札参加者心得及び入札公告をご確認ください</a:t>
            </a:r>
            <a:r>
              <a:rPr kumimoji="1" lang="ja-JP" altLang="en-US" dirty="0"/>
              <a:t>。</a:t>
            </a:r>
          </a:p>
        </p:txBody>
      </p:sp>
      <p:sp>
        <p:nvSpPr>
          <p:cNvPr id="5" name="スライド番号プレースホルダー 4"/>
          <p:cNvSpPr>
            <a:spLocks noGrp="1"/>
          </p:cNvSpPr>
          <p:nvPr>
            <p:ph type="sldNum" sz="quarter" idx="12"/>
          </p:nvPr>
        </p:nvSpPr>
        <p:spPr/>
        <p:txBody>
          <a:bodyPr/>
          <a:lstStyle/>
          <a:p>
            <a:fld id="{2BD14A09-4A85-43F6-B965-0330E39F61FC}" type="slidenum">
              <a:rPr kumimoji="1" lang="ja-JP" altLang="en-US" smtClean="0"/>
              <a:pPr/>
              <a:t>38</a:t>
            </a:fld>
            <a:endParaRPr kumimoji="1" lang="ja-JP" altLang="en-US"/>
          </a:p>
        </p:txBody>
      </p:sp>
    </p:spTree>
    <p:extLst>
      <p:ext uri="{BB962C8B-B14F-4D97-AF65-F5344CB8AC3E}">
        <p14:creationId xmlns:p14="http://schemas.microsoft.com/office/powerpoint/2010/main" val="24156810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16184"/>
            <a:ext cx="10058400" cy="1450757"/>
          </a:xfrm>
        </p:spPr>
        <p:txBody>
          <a:bodyPr>
            <a:normAutofit/>
          </a:bodyPr>
          <a:lstStyle/>
          <a:p>
            <a:r>
              <a:rPr lang="ja-JP" altLang="en-US" sz="2400" b="1" dirty="0" smtClean="0">
                <a:solidFill>
                  <a:srgbClr val="FF33CC"/>
                </a:solidFill>
              </a:rPr>
              <a:t>その他の制度変更　－</a:t>
            </a:r>
            <a:r>
              <a:rPr lang="ja-JP" altLang="en-US" sz="2400" b="1" dirty="0">
                <a:solidFill>
                  <a:srgbClr val="FF33CC"/>
                </a:solidFill>
              </a:rPr>
              <a:t>入札スケジュール</a:t>
            </a:r>
            <a:r>
              <a:rPr lang="ja-JP" altLang="en-US" sz="2400" b="1" dirty="0" smtClean="0">
                <a:solidFill>
                  <a:srgbClr val="FF33CC"/>
                </a:solidFill>
              </a:rPr>
              <a:t>－</a:t>
            </a:r>
            <a:r>
              <a:rPr lang="en-US" altLang="ja-JP" b="1" dirty="0"/>
              <a:t/>
            </a:r>
            <a:br>
              <a:rPr lang="en-US" altLang="ja-JP" b="1" dirty="0"/>
            </a:br>
            <a:r>
              <a:rPr lang="ja-JP" altLang="en-US" b="1" dirty="0" smtClean="0"/>
              <a:t>工事入札の見積り期間を延ばします</a:t>
            </a:r>
            <a:endParaRPr kumimoji="1" lang="ja-JP" altLang="en-US" sz="4000" dirty="0"/>
          </a:p>
        </p:txBody>
      </p:sp>
      <p:sp>
        <p:nvSpPr>
          <p:cNvPr id="6" name="コンテンツ プレースホルダー 5"/>
          <p:cNvSpPr>
            <a:spLocks noGrp="1"/>
          </p:cNvSpPr>
          <p:nvPr>
            <p:ph idx="1"/>
          </p:nvPr>
        </p:nvSpPr>
        <p:spPr>
          <a:xfrm>
            <a:off x="1097280" y="1987402"/>
            <a:ext cx="10058400" cy="4023360"/>
          </a:xfrm>
        </p:spPr>
        <p:txBody>
          <a:bodyPr>
            <a:normAutofit/>
          </a:bodyPr>
          <a:lstStyle/>
          <a:p>
            <a:r>
              <a:rPr lang="ja-JP" altLang="en-US" sz="3600" dirty="0"/>
              <a:t>・</a:t>
            </a:r>
            <a:r>
              <a:rPr lang="ja-JP" altLang="en-US" sz="3600" dirty="0" smtClean="0"/>
              <a:t>予定価格５００万円以上、５，０００万円未満の案件では、標準見積り期間を従来の「７日間」→「</a:t>
            </a:r>
            <a:r>
              <a:rPr lang="ja-JP" altLang="en-US" sz="3600" dirty="0" smtClean="0">
                <a:solidFill>
                  <a:srgbClr val="FF0000"/>
                </a:solidFill>
              </a:rPr>
              <a:t>９日間</a:t>
            </a:r>
            <a:r>
              <a:rPr lang="ja-JP" altLang="en-US" sz="3600" dirty="0" smtClean="0"/>
              <a:t>」に延ばします。</a:t>
            </a:r>
            <a:endParaRPr lang="en-US" altLang="ja-JP" sz="3600" dirty="0" smtClean="0"/>
          </a:p>
          <a:p>
            <a:r>
              <a:rPr lang="ja-JP" altLang="en-US" sz="3600" dirty="0"/>
              <a:t>・</a:t>
            </a:r>
            <a:r>
              <a:rPr kumimoji="1" lang="ja-JP" altLang="en-US" sz="3600" dirty="0" smtClean="0"/>
              <a:t>予定価格５，０００万円以上の案件では、標準見積り期間を従来の「１２日間」→「</a:t>
            </a:r>
            <a:r>
              <a:rPr kumimoji="1" lang="ja-JP" altLang="en-US" sz="3600" dirty="0" smtClean="0">
                <a:solidFill>
                  <a:srgbClr val="FF0000"/>
                </a:solidFill>
              </a:rPr>
              <a:t>１４日間</a:t>
            </a:r>
            <a:r>
              <a:rPr kumimoji="1" lang="ja-JP" altLang="en-US" sz="3600" dirty="0" smtClean="0"/>
              <a:t>」に延ばします。</a:t>
            </a:r>
            <a:endParaRPr kumimoji="1" lang="ja-JP" altLang="en-US" sz="3600" dirty="0"/>
          </a:p>
        </p:txBody>
      </p:sp>
      <p:sp>
        <p:nvSpPr>
          <p:cNvPr id="4" name="テキスト ボックス 3"/>
          <p:cNvSpPr txBox="1"/>
          <p:nvPr/>
        </p:nvSpPr>
        <p:spPr>
          <a:xfrm>
            <a:off x="1097280" y="5217945"/>
            <a:ext cx="7277954" cy="646331"/>
          </a:xfrm>
          <a:prstGeom prst="rect">
            <a:avLst/>
          </a:prstGeom>
          <a:noFill/>
        </p:spPr>
        <p:txBody>
          <a:bodyPr wrap="none" rtlCol="0">
            <a:spAutoFit/>
          </a:bodyPr>
          <a:lstStyle/>
          <a:p>
            <a:r>
              <a:rPr kumimoji="1" lang="en-US" altLang="ja-JP" dirty="0" smtClean="0"/>
              <a:t>※</a:t>
            </a:r>
            <a:r>
              <a:rPr lang="ja-JP" altLang="en-US" dirty="0"/>
              <a:t>工事の規模や内容、祝日の有無などにより変更となる場合があります</a:t>
            </a:r>
            <a:r>
              <a:rPr lang="ja-JP" altLang="en-US" dirty="0" smtClean="0"/>
              <a:t>。</a:t>
            </a:r>
            <a:endParaRPr lang="en-US" altLang="ja-JP" dirty="0" smtClean="0"/>
          </a:p>
          <a:p>
            <a:r>
              <a:rPr kumimoji="1" lang="ja-JP" altLang="en-US" dirty="0" smtClean="0"/>
              <a:t>　 詳細は入札公告でご確認ください</a:t>
            </a:r>
            <a:r>
              <a:rPr kumimoji="1" lang="ja-JP" altLang="en-US" dirty="0"/>
              <a:t>。</a:t>
            </a:r>
          </a:p>
        </p:txBody>
      </p:sp>
      <p:sp>
        <p:nvSpPr>
          <p:cNvPr id="5" name="スライド番号プレースホルダー 4"/>
          <p:cNvSpPr>
            <a:spLocks noGrp="1"/>
          </p:cNvSpPr>
          <p:nvPr>
            <p:ph type="sldNum" sz="quarter" idx="12"/>
          </p:nvPr>
        </p:nvSpPr>
        <p:spPr/>
        <p:txBody>
          <a:bodyPr/>
          <a:lstStyle/>
          <a:p>
            <a:fld id="{2BD14A09-4A85-43F6-B965-0330E39F61FC}" type="slidenum">
              <a:rPr kumimoji="1" lang="ja-JP" altLang="en-US" smtClean="0"/>
              <a:pPr/>
              <a:t>39</a:t>
            </a:fld>
            <a:endParaRPr kumimoji="1" lang="ja-JP" altLang="en-US"/>
          </a:p>
        </p:txBody>
      </p:sp>
    </p:spTree>
    <p:extLst>
      <p:ext uri="{BB962C8B-B14F-4D97-AF65-F5344CB8AC3E}">
        <p14:creationId xmlns:p14="http://schemas.microsoft.com/office/powerpoint/2010/main" val="38986378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813076"/>
            <a:ext cx="10058400" cy="1450757"/>
          </a:xfrm>
        </p:spPr>
        <p:txBody>
          <a:bodyPr>
            <a:normAutofit/>
          </a:bodyPr>
          <a:lstStyle/>
          <a:p>
            <a:r>
              <a:rPr lang="ja-JP" altLang="en-US" sz="2400" b="1" dirty="0">
                <a:solidFill>
                  <a:srgbClr val="0070C0"/>
                </a:solidFill>
              </a:rPr>
              <a:t>１　入札方法の見直し</a:t>
            </a:r>
            <a:r>
              <a:rPr lang="en-US" altLang="ja-JP" sz="2700" dirty="0"/>
              <a:t/>
            </a:r>
            <a:br>
              <a:rPr lang="en-US" altLang="ja-JP" sz="2700" dirty="0"/>
            </a:br>
            <a:r>
              <a:rPr lang="ja-JP" altLang="en-US" sz="2700" dirty="0"/>
              <a:t>　</a:t>
            </a:r>
            <a:r>
              <a:rPr lang="ja-JP" altLang="en-US" sz="3200" dirty="0"/>
              <a:t>・条件付一般競争入札の対象を広げる検討をすること</a:t>
            </a:r>
            <a:r>
              <a:rPr lang="en-US" altLang="ja-JP" b="1" dirty="0"/>
              <a:t/>
            </a:r>
            <a:br>
              <a:rPr lang="en-US" altLang="ja-JP" b="1" dirty="0"/>
            </a:br>
            <a:endParaRPr kumimoji="1" lang="ja-JP" altLang="en-US" dirty="0"/>
          </a:p>
        </p:txBody>
      </p:sp>
      <p:sp>
        <p:nvSpPr>
          <p:cNvPr id="3" name="コンテンツ プレースホルダー 2"/>
          <p:cNvSpPr>
            <a:spLocks noGrp="1"/>
          </p:cNvSpPr>
          <p:nvPr>
            <p:ph idx="1"/>
          </p:nvPr>
        </p:nvSpPr>
        <p:spPr/>
        <p:txBody>
          <a:bodyPr/>
          <a:lstStyle/>
          <a:p>
            <a:r>
              <a:rPr lang="ja-JP" altLang="en-US" sz="2400" b="1" dirty="0" smtClean="0">
                <a:ln>
                  <a:solidFill>
                    <a:schemeClr val="accent5"/>
                  </a:solidFill>
                </a:ln>
                <a:solidFill>
                  <a:srgbClr val="006600"/>
                </a:solidFill>
              </a:rPr>
              <a:t>改正内容</a:t>
            </a:r>
            <a:endParaRPr kumimoji="1" lang="en-US" altLang="ja-JP" sz="2400" b="1" dirty="0" smtClean="0">
              <a:solidFill>
                <a:srgbClr val="006600"/>
              </a:solidFill>
            </a:endParaRPr>
          </a:p>
          <a:p>
            <a:r>
              <a:rPr lang="ja-JP" altLang="en-US" sz="3600" b="1" dirty="0" smtClean="0"/>
              <a:t>・公募型指名競争入札を廃止し、予定価格５，０００万円以上の工事は、原則全て条件付一般競争入札とします。</a:t>
            </a:r>
            <a:endParaRPr lang="en-US" altLang="ja-JP" sz="3600" b="1" dirty="0" smtClean="0"/>
          </a:p>
          <a:p>
            <a:r>
              <a:rPr lang="ja-JP" altLang="en-US" sz="3600" b="1" dirty="0" smtClean="0"/>
              <a:t>・予定価格５，０００万円以上の工事は、入札参加対象事業者の地域要件を緩和します</a:t>
            </a:r>
            <a:r>
              <a:rPr lang="ja-JP" altLang="en-US" sz="3600" b="1" dirty="0"/>
              <a:t>。</a:t>
            </a:r>
            <a:endParaRPr lang="en-US" altLang="ja-JP" sz="3600" b="1" dirty="0" smtClean="0"/>
          </a:p>
        </p:txBody>
      </p:sp>
      <p:sp>
        <p:nvSpPr>
          <p:cNvPr id="5" name="スライド番号プレースホルダー 4"/>
          <p:cNvSpPr>
            <a:spLocks noGrp="1"/>
          </p:cNvSpPr>
          <p:nvPr>
            <p:ph type="sldNum" sz="quarter" idx="12"/>
          </p:nvPr>
        </p:nvSpPr>
        <p:spPr/>
        <p:txBody>
          <a:bodyPr/>
          <a:lstStyle/>
          <a:p>
            <a:fld id="{2BD14A09-4A85-43F6-B965-0330E39F61FC}" type="slidenum">
              <a:rPr kumimoji="1" lang="ja-JP" altLang="en-US" smtClean="0"/>
              <a:pPr/>
              <a:t>4</a:t>
            </a:fld>
            <a:endParaRPr kumimoji="1" lang="ja-JP" altLang="en-US"/>
          </a:p>
        </p:txBody>
      </p:sp>
    </p:spTree>
    <p:extLst>
      <p:ext uri="{BB962C8B-B14F-4D97-AF65-F5344CB8AC3E}">
        <p14:creationId xmlns:p14="http://schemas.microsoft.com/office/powerpoint/2010/main" val="18752938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16184"/>
            <a:ext cx="10058400" cy="1450757"/>
          </a:xfrm>
        </p:spPr>
        <p:txBody>
          <a:bodyPr>
            <a:normAutofit fontScale="90000"/>
          </a:bodyPr>
          <a:lstStyle/>
          <a:p>
            <a:r>
              <a:rPr lang="ja-JP" altLang="en-US" sz="2400" b="1" dirty="0" smtClean="0">
                <a:solidFill>
                  <a:srgbClr val="FF33CC"/>
                </a:solidFill>
              </a:rPr>
              <a:t>その他の制度変更　－低入札価格調査制度－</a:t>
            </a:r>
            <a:r>
              <a:rPr lang="en-US" altLang="ja-JP" b="1" dirty="0"/>
              <a:t/>
            </a:r>
            <a:br>
              <a:rPr lang="en-US" altLang="ja-JP" b="1" dirty="0"/>
            </a:br>
            <a:r>
              <a:rPr lang="ja-JP" altLang="en-US" sz="4400" b="1" dirty="0" smtClean="0"/>
              <a:t>低入札価格調査制度の対象案件が増えます</a:t>
            </a:r>
            <a:endParaRPr kumimoji="1" lang="ja-JP" altLang="en-US" sz="4400" dirty="0"/>
          </a:p>
        </p:txBody>
      </p:sp>
      <p:sp>
        <p:nvSpPr>
          <p:cNvPr id="6" name="コンテンツ プレースホルダー 5"/>
          <p:cNvSpPr>
            <a:spLocks noGrp="1"/>
          </p:cNvSpPr>
          <p:nvPr>
            <p:ph idx="1"/>
          </p:nvPr>
        </p:nvSpPr>
        <p:spPr/>
        <p:txBody>
          <a:bodyPr>
            <a:normAutofit/>
          </a:bodyPr>
          <a:lstStyle/>
          <a:p>
            <a:r>
              <a:rPr lang="ja-JP" altLang="en-US" sz="3600" dirty="0"/>
              <a:t>・</a:t>
            </a:r>
            <a:r>
              <a:rPr lang="ja-JP" altLang="en-US" sz="3600" dirty="0" smtClean="0"/>
              <a:t>従来の予定価格１億５，０００万円以上の案件に加え、</a:t>
            </a:r>
            <a:r>
              <a:rPr lang="ja-JP" altLang="en-US" sz="3600" dirty="0" smtClean="0">
                <a:solidFill>
                  <a:srgbClr val="FF0000"/>
                </a:solidFill>
              </a:rPr>
              <a:t>総合評価方式を採用する案件全て</a:t>
            </a:r>
            <a:r>
              <a:rPr lang="ja-JP" altLang="en-US" sz="3600" dirty="0" smtClean="0"/>
              <a:t>が対象となります。</a:t>
            </a:r>
            <a:endParaRPr lang="en-US" altLang="ja-JP" sz="3600" dirty="0" smtClean="0"/>
          </a:p>
          <a:p>
            <a:r>
              <a:rPr kumimoji="1" lang="ja-JP" altLang="en-US" sz="3600" dirty="0" smtClean="0"/>
              <a:t>・調査対象</a:t>
            </a:r>
            <a:r>
              <a:rPr lang="ja-JP" altLang="en-US" sz="3600" dirty="0" smtClean="0"/>
              <a:t>となった場合、概ね３日以内に必要書類を提出していただきます。</a:t>
            </a:r>
            <a:endParaRPr lang="en-US" altLang="ja-JP" sz="3600" dirty="0" smtClean="0"/>
          </a:p>
          <a:p>
            <a:r>
              <a:rPr lang="ja-JP" altLang="en-US" sz="3600" dirty="0" smtClean="0"/>
              <a:t>・開札から調査終了まで、概ね２週間かかります。</a:t>
            </a:r>
            <a:endParaRPr kumimoji="1" lang="en-US" altLang="ja-JP" sz="3600" dirty="0"/>
          </a:p>
        </p:txBody>
      </p:sp>
      <p:sp>
        <p:nvSpPr>
          <p:cNvPr id="4" name="テキスト ボックス 3"/>
          <p:cNvSpPr txBox="1"/>
          <p:nvPr/>
        </p:nvSpPr>
        <p:spPr>
          <a:xfrm>
            <a:off x="1097280" y="5499762"/>
            <a:ext cx="6918882" cy="369332"/>
          </a:xfrm>
          <a:prstGeom prst="rect">
            <a:avLst/>
          </a:prstGeom>
          <a:noFill/>
        </p:spPr>
        <p:txBody>
          <a:bodyPr wrap="none" rtlCol="0">
            <a:spAutoFit/>
          </a:bodyPr>
          <a:lstStyle/>
          <a:p>
            <a:r>
              <a:rPr kumimoji="1" lang="en-US" altLang="ja-JP" dirty="0" smtClean="0"/>
              <a:t>※</a:t>
            </a:r>
            <a:r>
              <a:rPr kumimoji="1" lang="ja-JP" altLang="en-US" dirty="0" smtClean="0"/>
              <a:t>低入札価格調査の</a:t>
            </a:r>
            <a:r>
              <a:rPr lang="ja-JP" altLang="en-US" dirty="0" smtClean="0"/>
              <a:t>調査項目は、入札参加者心得をご確認ください</a:t>
            </a:r>
            <a:r>
              <a:rPr kumimoji="1" lang="ja-JP" altLang="en-US" dirty="0" smtClean="0"/>
              <a:t>。</a:t>
            </a:r>
            <a:endParaRPr kumimoji="1" lang="ja-JP" altLang="en-US" dirty="0"/>
          </a:p>
        </p:txBody>
      </p:sp>
      <p:sp>
        <p:nvSpPr>
          <p:cNvPr id="5" name="スライド番号プレースホルダー 4"/>
          <p:cNvSpPr>
            <a:spLocks noGrp="1"/>
          </p:cNvSpPr>
          <p:nvPr>
            <p:ph type="sldNum" sz="quarter" idx="12"/>
          </p:nvPr>
        </p:nvSpPr>
        <p:spPr/>
        <p:txBody>
          <a:bodyPr/>
          <a:lstStyle/>
          <a:p>
            <a:fld id="{2BD14A09-4A85-43F6-B965-0330E39F61FC}" type="slidenum">
              <a:rPr kumimoji="1" lang="ja-JP" altLang="en-US" smtClean="0"/>
              <a:pPr/>
              <a:t>40</a:t>
            </a:fld>
            <a:endParaRPr kumimoji="1" lang="ja-JP" altLang="en-US"/>
          </a:p>
        </p:txBody>
      </p:sp>
    </p:spTree>
    <p:extLst>
      <p:ext uri="{BB962C8B-B14F-4D97-AF65-F5344CB8AC3E}">
        <p14:creationId xmlns:p14="http://schemas.microsoft.com/office/powerpoint/2010/main" val="31851371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16184"/>
            <a:ext cx="10058400" cy="1450757"/>
          </a:xfrm>
        </p:spPr>
        <p:txBody>
          <a:bodyPr>
            <a:normAutofit fontScale="90000"/>
          </a:bodyPr>
          <a:lstStyle/>
          <a:p>
            <a:r>
              <a:rPr lang="ja-JP" altLang="en-US" sz="2400" b="1" dirty="0" smtClean="0">
                <a:solidFill>
                  <a:srgbClr val="FF33CC"/>
                </a:solidFill>
              </a:rPr>
              <a:t>その他の制度変更　</a:t>
            </a:r>
            <a:r>
              <a:rPr lang="ja-JP" altLang="en-US" sz="2400" b="1" dirty="0">
                <a:solidFill>
                  <a:srgbClr val="FF33CC"/>
                </a:solidFill>
              </a:rPr>
              <a:t>－低入札価格調査制度－</a:t>
            </a:r>
            <a:r>
              <a:rPr lang="en-US" altLang="ja-JP" sz="2400" b="1" dirty="0"/>
              <a:t/>
            </a:r>
            <a:br>
              <a:rPr lang="en-US" altLang="ja-JP" sz="2400" b="1" dirty="0"/>
            </a:br>
            <a:r>
              <a:rPr lang="ja-JP" altLang="en-US" sz="4400" b="1" dirty="0" smtClean="0"/>
              <a:t>低入札価格調査制度に失格基準を設けます</a:t>
            </a:r>
            <a:endParaRPr kumimoji="1" lang="ja-JP" altLang="en-US" sz="4400" dirty="0"/>
          </a:p>
        </p:txBody>
      </p:sp>
      <p:sp>
        <p:nvSpPr>
          <p:cNvPr id="6" name="コンテンツ プレースホルダー 5"/>
          <p:cNvSpPr>
            <a:spLocks noGrp="1"/>
          </p:cNvSpPr>
          <p:nvPr>
            <p:ph idx="1"/>
          </p:nvPr>
        </p:nvSpPr>
        <p:spPr>
          <a:xfrm>
            <a:off x="1097280" y="2270737"/>
            <a:ext cx="10058400" cy="4023360"/>
          </a:xfrm>
        </p:spPr>
        <p:txBody>
          <a:bodyPr>
            <a:normAutofit/>
          </a:bodyPr>
          <a:lstStyle/>
          <a:p>
            <a:r>
              <a:rPr lang="ja-JP" altLang="en-US" sz="3600" dirty="0" smtClean="0"/>
              <a:t>・低入札価格調査制度において、新たに失格基準を設けます。</a:t>
            </a:r>
            <a:endParaRPr lang="en-US" altLang="ja-JP" sz="3600" dirty="0" smtClean="0"/>
          </a:p>
          <a:p>
            <a:r>
              <a:rPr lang="ja-JP" altLang="en-US" sz="3600" dirty="0" smtClean="0"/>
              <a:t>・失格基準価格の算出方法は次のとおりです。</a:t>
            </a:r>
            <a:endParaRPr lang="en-US" altLang="ja-JP" sz="3600" dirty="0" smtClean="0"/>
          </a:p>
          <a:p>
            <a:r>
              <a:rPr lang="ja-JP" altLang="en-US" sz="3600" dirty="0" smtClean="0"/>
              <a:t>失格基準価格＝調査基準価格</a:t>
            </a:r>
            <a:r>
              <a:rPr lang="en-US" altLang="ja-JP" sz="3600" dirty="0" smtClean="0"/>
              <a:t>×</a:t>
            </a:r>
            <a:r>
              <a:rPr lang="ja-JP" altLang="en-US" sz="3600" dirty="0" smtClean="0"/>
              <a:t>０．９５</a:t>
            </a:r>
            <a:endParaRPr lang="en-US" altLang="ja-JP" sz="3600" dirty="0" smtClean="0"/>
          </a:p>
        </p:txBody>
      </p:sp>
      <p:sp>
        <p:nvSpPr>
          <p:cNvPr id="4" name="スライド番号プレースホルダー 3"/>
          <p:cNvSpPr>
            <a:spLocks noGrp="1"/>
          </p:cNvSpPr>
          <p:nvPr>
            <p:ph type="sldNum" sz="quarter" idx="12"/>
          </p:nvPr>
        </p:nvSpPr>
        <p:spPr/>
        <p:txBody>
          <a:bodyPr/>
          <a:lstStyle/>
          <a:p>
            <a:fld id="{2BD14A09-4A85-43F6-B965-0330E39F61FC}" type="slidenum">
              <a:rPr kumimoji="1" lang="ja-JP" altLang="en-US" smtClean="0"/>
              <a:pPr/>
              <a:t>41</a:t>
            </a:fld>
            <a:endParaRPr kumimoji="1" lang="ja-JP" altLang="en-US"/>
          </a:p>
        </p:txBody>
      </p:sp>
    </p:spTree>
    <p:extLst>
      <p:ext uri="{BB962C8B-B14F-4D97-AF65-F5344CB8AC3E}">
        <p14:creationId xmlns:p14="http://schemas.microsoft.com/office/powerpoint/2010/main" val="13987303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16184"/>
            <a:ext cx="10058400" cy="1450757"/>
          </a:xfrm>
        </p:spPr>
        <p:txBody>
          <a:bodyPr>
            <a:normAutofit fontScale="90000"/>
          </a:bodyPr>
          <a:lstStyle/>
          <a:p>
            <a:r>
              <a:rPr lang="ja-JP" altLang="en-US" sz="2400" b="1" dirty="0" smtClean="0">
                <a:solidFill>
                  <a:srgbClr val="FF33CC"/>
                </a:solidFill>
              </a:rPr>
              <a:t>その他の制度変更　</a:t>
            </a:r>
            <a:r>
              <a:rPr lang="ja-JP" altLang="en-US" sz="2400" b="1" dirty="0">
                <a:solidFill>
                  <a:srgbClr val="FF33CC"/>
                </a:solidFill>
              </a:rPr>
              <a:t>－低入札価格調査制度－</a:t>
            </a:r>
            <a:r>
              <a:rPr lang="en-US" altLang="ja-JP" sz="2400" b="1" dirty="0"/>
              <a:t/>
            </a:r>
            <a:br>
              <a:rPr lang="en-US" altLang="ja-JP" sz="2400" b="1" dirty="0"/>
            </a:br>
            <a:r>
              <a:rPr lang="ja-JP" altLang="en-US" sz="4400" b="1" dirty="0" smtClean="0"/>
              <a:t>低入札価格調査を受けた場合、契約保証金等を増額します</a:t>
            </a:r>
            <a:endParaRPr kumimoji="1" lang="ja-JP" altLang="en-US" sz="4400" dirty="0"/>
          </a:p>
        </p:txBody>
      </p:sp>
      <p:sp>
        <p:nvSpPr>
          <p:cNvPr id="6" name="コンテンツ プレースホルダー 5"/>
          <p:cNvSpPr>
            <a:spLocks noGrp="1"/>
          </p:cNvSpPr>
          <p:nvPr>
            <p:ph idx="1"/>
          </p:nvPr>
        </p:nvSpPr>
        <p:spPr>
          <a:xfrm>
            <a:off x="1097280" y="2270737"/>
            <a:ext cx="9952793" cy="4023360"/>
          </a:xfrm>
        </p:spPr>
        <p:txBody>
          <a:bodyPr>
            <a:normAutofit/>
          </a:bodyPr>
          <a:lstStyle/>
          <a:p>
            <a:r>
              <a:rPr lang="ja-JP" altLang="en-US" sz="3600" dirty="0" smtClean="0"/>
              <a:t>・低入札価格調査を経て契約に至った場合、契約保証金の納付額を従来の契約金額の１０分の１から</a:t>
            </a:r>
            <a:r>
              <a:rPr lang="ja-JP" altLang="en-US" sz="3600" dirty="0" smtClean="0">
                <a:solidFill>
                  <a:srgbClr val="FF0000"/>
                </a:solidFill>
              </a:rPr>
              <a:t>１０分の２</a:t>
            </a:r>
            <a:r>
              <a:rPr lang="ja-JP" altLang="en-US" sz="3600" dirty="0" smtClean="0"/>
              <a:t>に増額します。</a:t>
            </a:r>
            <a:endParaRPr lang="en-US" altLang="ja-JP" sz="3600" dirty="0" smtClean="0"/>
          </a:p>
          <a:p>
            <a:r>
              <a:rPr lang="ja-JP" altLang="en-US" sz="3600" dirty="0" smtClean="0"/>
              <a:t>・上記のうち、契約金額が７億円以上の場合、履行ボンドの加入要件を契約金額の１０分の３から</a:t>
            </a:r>
            <a:r>
              <a:rPr lang="ja-JP" altLang="en-US" sz="3600" dirty="0" smtClean="0">
                <a:solidFill>
                  <a:srgbClr val="FF0000"/>
                </a:solidFill>
              </a:rPr>
              <a:t>１０分の４</a:t>
            </a:r>
            <a:r>
              <a:rPr lang="ja-JP" altLang="en-US" sz="3600" dirty="0" smtClean="0"/>
              <a:t>に増額します。</a:t>
            </a:r>
            <a:endParaRPr lang="en-US" altLang="ja-JP" sz="3600" dirty="0" smtClean="0"/>
          </a:p>
        </p:txBody>
      </p:sp>
      <p:sp>
        <p:nvSpPr>
          <p:cNvPr id="4" name="スライド番号プレースホルダー 3"/>
          <p:cNvSpPr>
            <a:spLocks noGrp="1"/>
          </p:cNvSpPr>
          <p:nvPr>
            <p:ph type="sldNum" sz="quarter" idx="12"/>
          </p:nvPr>
        </p:nvSpPr>
        <p:spPr/>
        <p:txBody>
          <a:bodyPr/>
          <a:lstStyle/>
          <a:p>
            <a:fld id="{2BD14A09-4A85-43F6-B965-0330E39F61FC}" type="slidenum">
              <a:rPr kumimoji="1" lang="ja-JP" altLang="en-US" smtClean="0"/>
              <a:pPr/>
              <a:t>42</a:t>
            </a:fld>
            <a:endParaRPr kumimoji="1" lang="ja-JP" altLang="en-US"/>
          </a:p>
        </p:txBody>
      </p:sp>
    </p:spTree>
    <p:extLst>
      <p:ext uri="{BB962C8B-B14F-4D97-AF65-F5344CB8AC3E}">
        <p14:creationId xmlns:p14="http://schemas.microsoft.com/office/powerpoint/2010/main" val="257384874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16184"/>
            <a:ext cx="10058400" cy="1450757"/>
          </a:xfrm>
        </p:spPr>
        <p:txBody>
          <a:bodyPr>
            <a:normAutofit/>
          </a:bodyPr>
          <a:lstStyle/>
          <a:p>
            <a:r>
              <a:rPr lang="ja-JP" altLang="en-US" sz="2400" b="1" dirty="0" smtClean="0">
                <a:solidFill>
                  <a:srgbClr val="FF33CC"/>
                </a:solidFill>
              </a:rPr>
              <a:t>その他の制度変更　</a:t>
            </a:r>
            <a:r>
              <a:rPr lang="zh-TW" altLang="en-US" sz="2400" b="1" dirty="0" smtClean="0">
                <a:solidFill>
                  <a:srgbClr val="FF33CC"/>
                </a:solidFill>
              </a:rPr>
              <a:t>－</a:t>
            </a:r>
            <a:r>
              <a:rPr lang="ja-JP" altLang="en-US" sz="2400" b="1" dirty="0" smtClean="0">
                <a:solidFill>
                  <a:srgbClr val="FF33CC"/>
                </a:solidFill>
              </a:rPr>
              <a:t>積算内訳書</a:t>
            </a:r>
            <a:r>
              <a:rPr lang="zh-TW" altLang="en-US" sz="2400" b="1" dirty="0" smtClean="0">
                <a:solidFill>
                  <a:srgbClr val="FF33CC"/>
                </a:solidFill>
              </a:rPr>
              <a:t>－</a:t>
            </a:r>
            <a:r>
              <a:rPr lang="en-US" altLang="ja-JP" b="1" dirty="0"/>
              <a:t/>
            </a:r>
            <a:br>
              <a:rPr lang="en-US" altLang="ja-JP" b="1" dirty="0"/>
            </a:br>
            <a:r>
              <a:rPr lang="ja-JP" altLang="en-US" sz="3600" b="1" dirty="0" smtClean="0"/>
              <a:t>積算</a:t>
            </a:r>
            <a:r>
              <a:rPr lang="ja-JP" altLang="en-US" sz="3600" b="1" dirty="0"/>
              <a:t>内</a:t>
            </a:r>
            <a:r>
              <a:rPr lang="ja-JP" altLang="en-US" sz="3600" b="1" dirty="0" smtClean="0"/>
              <a:t>訳書に法定福利費の明示をお願いします</a:t>
            </a:r>
            <a:endParaRPr kumimoji="1" lang="ja-JP" altLang="en-US" sz="3600" dirty="0"/>
          </a:p>
        </p:txBody>
      </p:sp>
      <p:sp>
        <p:nvSpPr>
          <p:cNvPr id="6" name="コンテンツ プレースホルダー 5"/>
          <p:cNvSpPr>
            <a:spLocks noGrp="1"/>
          </p:cNvSpPr>
          <p:nvPr>
            <p:ph idx="1"/>
          </p:nvPr>
        </p:nvSpPr>
        <p:spPr>
          <a:xfrm>
            <a:off x="1097280" y="2270737"/>
            <a:ext cx="9952793" cy="4023360"/>
          </a:xfrm>
        </p:spPr>
        <p:txBody>
          <a:bodyPr>
            <a:normAutofit/>
          </a:bodyPr>
          <a:lstStyle/>
          <a:p>
            <a:r>
              <a:rPr lang="ja-JP" altLang="en-US" sz="3600" dirty="0" smtClean="0"/>
              <a:t>・工事の入札時に添付する積算内訳書に</a:t>
            </a:r>
            <a:r>
              <a:rPr lang="ja-JP" altLang="en-US" sz="3600" dirty="0"/>
              <a:t>おいて、社会保険等（健康保険、厚生年金保険、雇用保険）に係る法定福利費を明示</a:t>
            </a:r>
            <a:r>
              <a:rPr lang="ja-JP" altLang="en-US" sz="3600" dirty="0" smtClean="0"/>
              <a:t>していただきますようお願いします。</a:t>
            </a:r>
            <a:endParaRPr lang="en-US" altLang="ja-JP" sz="3600" dirty="0" smtClean="0"/>
          </a:p>
        </p:txBody>
      </p:sp>
      <p:sp>
        <p:nvSpPr>
          <p:cNvPr id="4" name="テキスト ボックス 3"/>
          <p:cNvSpPr txBox="1"/>
          <p:nvPr/>
        </p:nvSpPr>
        <p:spPr>
          <a:xfrm>
            <a:off x="1107583" y="4480811"/>
            <a:ext cx="9942490" cy="923330"/>
          </a:xfrm>
          <a:prstGeom prst="rect">
            <a:avLst/>
          </a:prstGeom>
          <a:noFill/>
        </p:spPr>
        <p:txBody>
          <a:bodyPr wrap="square" rtlCol="0">
            <a:spAutoFit/>
          </a:bodyPr>
          <a:lstStyle/>
          <a:p>
            <a:r>
              <a:rPr kumimoji="1" lang="en-US" altLang="ja-JP" dirty="0" smtClean="0"/>
              <a:t>※</a:t>
            </a:r>
            <a:r>
              <a:rPr kumimoji="1" lang="ja-JP" altLang="en-US" dirty="0" smtClean="0"/>
              <a:t>あわせて契約条項も改正します。</a:t>
            </a:r>
            <a:endParaRPr kumimoji="1" lang="en-US" altLang="ja-JP" dirty="0"/>
          </a:p>
          <a:p>
            <a:r>
              <a:rPr kumimoji="1" lang="ja-JP" altLang="en-US" dirty="0"/>
              <a:t>　 法定福利費の明示方法は、「工事請負契約の内訳書における法定福利費の明示に</a:t>
            </a:r>
            <a:r>
              <a:rPr kumimoji="1" lang="ja-JP" altLang="en-US" dirty="0" smtClean="0"/>
              <a:t>ついて」（市ホー　　</a:t>
            </a:r>
            <a:endParaRPr kumimoji="1" lang="en-US" altLang="ja-JP" dirty="0" smtClean="0"/>
          </a:p>
          <a:p>
            <a:r>
              <a:rPr kumimoji="1" lang="ja-JP" altLang="en-US" dirty="0"/>
              <a:t>　</a:t>
            </a:r>
            <a:r>
              <a:rPr kumimoji="1" lang="ja-JP" altLang="en-US" dirty="0" smtClean="0"/>
              <a:t> ムページに掲載）をご確認ください。</a:t>
            </a:r>
            <a:endParaRPr kumimoji="1" lang="en-US" altLang="ja-JP" dirty="0" smtClean="0"/>
          </a:p>
        </p:txBody>
      </p:sp>
      <p:sp>
        <p:nvSpPr>
          <p:cNvPr id="5" name="スライド番号プレースホルダー 4"/>
          <p:cNvSpPr>
            <a:spLocks noGrp="1"/>
          </p:cNvSpPr>
          <p:nvPr>
            <p:ph type="sldNum" sz="quarter" idx="12"/>
          </p:nvPr>
        </p:nvSpPr>
        <p:spPr/>
        <p:txBody>
          <a:bodyPr/>
          <a:lstStyle/>
          <a:p>
            <a:fld id="{2BD14A09-4A85-43F6-B965-0330E39F61FC}" type="slidenum">
              <a:rPr kumimoji="1" lang="ja-JP" altLang="en-US" smtClean="0"/>
              <a:pPr/>
              <a:t>43</a:t>
            </a:fld>
            <a:endParaRPr kumimoji="1" lang="ja-JP" altLang="en-US"/>
          </a:p>
        </p:txBody>
      </p:sp>
    </p:spTree>
    <p:extLst>
      <p:ext uri="{BB962C8B-B14F-4D97-AF65-F5344CB8AC3E}">
        <p14:creationId xmlns:p14="http://schemas.microsoft.com/office/powerpoint/2010/main" val="289779182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316184"/>
            <a:ext cx="10058400" cy="1450757"/>
          </a:xfrm>
        </p:spPr>
        <p:txBody>
          <a:bodyPr>
            <a:normAutofit/>
          </a:bodyPr>
          <a:lstStyle/>
          <a:p>
            <a:r>
              <a:rPr lang="ja-JP" altLang="en-US" sz="2400" b="1" dirty="0" smtClean="0">
                <a:solidFill>
                  <a:srgbClr val="FF33CC"/>
                </a:solidFill>
              </a:rPr>
              <a:t>その他の制度変更　</a:t>
            </a:r>
            <a:r>
              <a:rPr lang="zh-TW" altLang="en-US" sz="2400" b="1" dirty="0" smtClean="0">
                <a:solidFill>
                  <a:srgbClr val="FF33CC"/>
                </a:solidFill>
              </a:rPr>
              <a:t>－</a:t>
            </a:r>
            <a:r>
              <a:rPr lang="ja-JP" altLang="en-US" sz="2400" b="1" dirty="0" smtClean="0">
                <a:solidFill>
                  <a:srgbClr val="FF33CC"/>
                </a:solidFill>
              </a:rPr>
              <a:t>現場代理人常駐義務の緩和</a:t>
            </a:r>
            <a:r>
              <a:rPr lang="zh-TW" altLang="en-US" sz="2400" b="1" dirty="0" smtClean="0">
                <a:solidFill>
                  <a:srgbClr val="FF33CC"/>
                </a:solidFill>
              </a:rPr>
              <a:t>－</a:t>
            </a:r>
            <a:r>
              <a:rPr lang="en-US" altLang="ja-JP" b="1" dirty="0"/>
              <a:t/>
            </a:r>
            <a:br>
              <a:rPr lang="en-US" altLang="ja-JP" b="1" dirty="0"/>
            </a:br>
            <a:r>
              <a:rPr lang="ja-JP" altLang="en-US" sz="3600" b="1" dirty="0" smtClean="0"/>
              <a:t>現場代理人常駐義務の緩和措置基準の改正</a:t>
            </a:r>
            <a:endParaRPr kumimoji="1" lang="ja-JP" altLang="en-US" sz="3600" dirty="0"/>
          </a:p>
        </p:txBody>
      </p:sp>
      <p:sp>
        <p:nvSpPr>
          <p:cNvPr id="6" name="コンテンツ プレースホルダー 5"/>
          <p:cNvSpPr>
            <a:spLocks noGrp="1"/>
          </p:cNvSpPr>
          <p:nvPr>
            <p:ph idx="1"/>
          </p:nvPr>
        </p:nvSpPr>
        <p:spPr>
          <a:xfrm>
            <a:off x="1097280" y="1766941"/>
            <a:ext cx="10326281" cy="4023360"/>
          </a:xfrm>
        </p:spPr>
        <p:txBody>
          <a:bodyPr>
            <a:normAutofit/>
          </a:bodyPr>
          <a:lstStyle/>
          <a:p>
            <a:r>
              <a:rPr lang="ja-JP" altLang="en-US" sz="3600" dirty="0" smtClean="0"/>
              <a:t>・特定の条件下において、現場代理人の常駐を要しない期間を設けます。</a:t>
            </a:r>
            <a:endParaRPr lang="en-US" altLang="ja-JP" sz="3600" dirty="0" smtClean="0"/>
          </a:p>
          <a:p>
            <a:r>
              <a:rPr lang="ja-JP" altLang="en-US" sz="3600" dirty="0" smtClean="0"/>
              <a:t>・現場代理人の兼任の条件について、「府中市発注の工事」から「国・地方公共団体の工事」に対象を広げます</a:t>
            </a:r>
            <a:r>
              <a:rPr lang="ja-JP" altLang="en-US" sz="2800" dirty="0" smtClean="0"/>
              <a:t>（工事現場は府中市内に限定していま</a:t>
            </a:r>
            <a:r>
              <a:rPr lang="ja-JP" altLang="en-US" sz="2800" dirty="0"/>
              <a:t>す</a:t>
            </a:r>
            <a:r>
              <a:rPr lang="ja-JP" altLang="en-US" sz="2800" dirty="0" smtClean="0"/>
              <a:t>）</a:t>
            </a:r>
            <a:r>
              <a:rPr lang="ja-JP" altLang="en-US" sz="3600" dirty="0" smtClean="0"/>
              <a:t>。</a:t>
            </a:r>
            <a:endParaRPr lang="en-US" altLang="ja-JP" sz="3600" dirty="0" smtClean="0"/>
          </a:p>
          <a:p>
            <a:r>
              <a:rPr lang="ja-JP" altLang="en-US" sz="3600" dirty="0" smtClean="0"/>
              <a:t>・現場代理人の兼任が認められる条件を緩和します。</a:t>
            </a:r>
            <a:endParaRPr lang="en-US" altLang="ja-JP" sz="3600" dirty="0" smtClean="0"/>
          </a:p>
        </p:txBody>
      </p:sp>
      <p:sp>
        <p:nvSpPr>
          <p:cNvPr id="4" name="テキスト ボックス 3"/>
          <p:cNvSpPr txBox="1"/>
          <p:nvPr/>
        </p:nvSpPr>
        <p:spPr>
          <a:xfrm>
            <a:off x="1213190" y="5420969"/>
            <a:ext cx="9942490" cy="646331"/>
          </a:xfrm>
          <a:prstGeom prst="rect">
            <a:avLst/>
          </a:prstGeom>
          <a:noFill/>
        </p:spPr>
        <p:txBody>
          <a:bodyPr wrap="square" rtlCol="0">
            <a:spAutoFit/>
          </a:bodyPr>
          <a:lstStyle/>
          <a:p>
            <a:r>
              <a:rPr kumimoji="1" lang="en-US" altLang="ja-JP" dirty="0" smtClean="0"/>
              <a:t>※</a:t>
            </a:r>
            <a:r>
              <a:rPr kumimoji="1" lang="ja-JP" altLang="en-US" dirty="0" smtClean="0"/>
              <a:t>詳細</a:t>
            </a:r>
            <a:r>
              <a:rPr lang="ja-JP" altLang="en-US" dirty="0"/>
              <a:t>は、府中市工事請負契約における現場</a:t>
            </a:r>
            <a:r>
              <a:rPr lang="ja-JP" altLang="en-US" dirty="0" smtClean="0"/>
              <a:t>代理人常駐</a:t>
            </a:r>
            <a:r>
              <a:rPr lang="ja-JP" altLang="en-US" dirty="0"/>
              <a:t>義務の緩和措置に関する</a:t>
            </a:r>
            <a:r>
              <a:rPr lang="ja-JP" altLang="en-US" dirty="0" smtClean="0"/>
              <a:t>基準をご確認</a:t>
            </a:r>
            <a:r>
              <a:rPr lang="ja-JP" altLang="en-US" dirty="0" err="1" smtClean="0"/>
              <a:t>くだ</a:t>
            </a:r>
            <a:endParaRPr lang="en-US" altLang="ja-JP" dirty="0" smtClean="0"/>
          </a:p>
          <a:p>
            <a:r>
              <a:rPr lang="ja-JP" altLang="en-US" dirty="0"/>
              <a:t>　</a:t>
            </a:r>
            <a:r>
              <a:rPr lang="ja-JP" altLang="en-US" dirty="0" smtClean="0"/>
              <a:t>  さい</a:t>
            </a:r>
            <a:r>
              <a:rPr kumimoji="1" lang="ja-JP" altLang="en-US" dirty="0" smtClean="0"/>
              <a:t>。</a:t>
            </a:r>
            <a:endParaRPr kumimoji="1" lang="ja-JP" altLang="en-US" dirty="0"/>
          </a:p>
        </p:txBody>
      </p:sp>
      <p:sp>
        <p:nvSpPr>
          <p:cNvPr id="5" name="スライド番号プレースホルダー 4"/>
          <p:cNvSpPr>
            <a:spLocks noGrp="1"/>
          </p:cNvSpPr>
          <p:nvPr>
            <p:ph type="sldNum" sz="quarter" idx="12"/>
          </p:nvPr>
        </p:nvSpPr>
        <p:spPr/>
        <p:txBody>
          <a:bodyPr/>
          <a:lstStyle/>
          <a:p>
            <a:fld id="{2BD14A09-4A85-43F6-B965-0330E39F61FC}" type="slidenum">
              <a:rPr kumimoji="1" lang="ja-JP" altLang="en-US" smtClean="0"/>
              <a:pPr/>
              <a:t>44</a:t>
            </a:fld>
            <a:endParaRPr kumimoji="1" lang="ja-JP" altLang="en-US"/>
          </a:p>
        </p:txBody>
      </p:sp>
    </p:spTree>
    <p:extLst>
      <p:ext uri="{BB962C8B-B14F-4D97-AF65-F5344CB8AC3E}">
        <p14:creationId xmlns:p14="http://schemas.microsoft.com/office/powerpoint/2010/main" val="155372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t>入札参加事業者の地域要件</a:t>
            </a:r>
            <a:endParaRPr kumimoji="1" lang="ja-JP" altLang="en-US" sz="4000" dirty="0"/>
          </a:p>
        </p:txBody>
      </p:sp>
      <p:sp>
        <p:nvSpPr>
          <p:cNvPr id="3" name="コンテンツ プレースホルダー 2"/>
          <p:cNvSpPr>
            <a:spLocks noGrp="1"/>
          </p:cNvSpPr>
          <p:nvPr>
            <p:ph idx="1"/>
          </p:nvPr>
        </p:nvSpPr>
        <p:spPr>
          <a:xfrm>
            <a:off x="1097280" y="1737360"/>
            <a:ext cx="10261886" cy="1186144"/>
          </a:xfrm>
        </p:spPr>
        <p:txBody>
          <a:bodyPr>
            <a:normAutofit/>
          </a:bodyPr>
          <a:lstStyle/>
          <a:p>
            <a:r>
              <a:rPr lang="ja-JP" altLang="en-US" sz="3200" b="1" dirty="0" smtClean="0"/>
              <a:t>・予定価格５００万円以上　５，０００万円未満の工事</a:t>
            </a:r>
            <a:endParaRPr lang="en-US" altLang="ja-JP" sz="3200" b="1" dirty="0" smtClean="0"/>
          </a:p>
          <a:p>
            <a:r>
              <a:rPr lang="ja-JP" altLang="en-US" sz="3200" b="1" dirty="0"/>
              <a:t>　</a:t>
            </a:r>
            <a:r>
              <a:rPr lang="ja-JP" altLang="en-US" sz="3200" b="1" dirty="0" smtClean="0"/>
              <a:t>府中市内に本店を有する事業者（変更なし）</a:t>
            </a:r>
            <a:endParaRPr lang="en-US" altLang="ja-JP" sz="2400" b="1" dirty="0" smtClean="0"/>
          </a:p>
        </p:txBody>
      </p:sp>
      <p:sp>
        <p:nvSpPr>
          <p:cNvPr id="4" name="コンテンツ プレースホルダー 2"/>
          <p:cNvSpPr txBox="1">
            <a:spLocks/>
          </p:cNvSpPr>
          <p:nvPr/>
        </p:nvSpPr>
        <p:spPr>
          <a:xfrm>
            <a:off x="1097280" y="3188117"/>
            <a:ext cx="10261886" cy="1334116"/>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sz="3200" b="1" dirty="0" smtClean="0"/>
              <a:t>・予定価格５，０００万円以上　１億５，０００万円未満の工事</a:t>
            </a:r>
            <a:endParaRPr lang="en-US" altLang="ja-JP" sz="3200" b="1" dirty="0" smtClean="0"/>
          </a:p>
          <a:p>
            <a:r>
              <a:rPr lang="ja-JP" altLang="en-US" sz="3200" b="1" dirty="0" smtClean="0"/>
              <a:t>　府中市内に本店・</a:t>
            </a:r>
            <a:r>
              <a:rPr lang="ja-JP" altLang="en-US" sz="3200" b="1" dirty="0" smtClean="0">
                <a:solidFill>
                  <a:srgbClr val="FF0000"/>
                </a:solidFill>
              </a:rPr>
              <a:t>支店</a:t>
            </a:r>
            <a:r>
              <a:rPr lang="ja-JP" altLang="en-US" sz="3200" b="1" dirty="0" smtClean="0"/>
              <a:t>・</a:t>
            </a:r>
            <a:r>
              <a:rPr lang="ja-JP" altLang="en-US" sz="3200" b="1" dirty="0" smtClean="0">
                <a:solidFill>
                  <a:srgbClr val="FF0000"/>
                </a:solidFill>
              </a:rPr>
              <a:t>営業所</a:t>
            </a:r>
            <a:r>
              <a:rPr lang="ja-JP" altLang="en-US" sz="3200" b="1" dirty="0" smtClean="0"/>
              <a:t>を有する事業者</a:t>
            </a:r>
            <a:endParaRPr lang="en-US" altLang="ja-JP" sz="2400" b="1" dirty="0" smtClean="0"/>
          </a:p>
        </p:txBody>
      </p:sp>
      <p:sp>
        <p:nvSpPr>
          <p:cNvPr id="5" name="コンテンツ プレースホルダー 2"/>
          <p:cNvSpPr txBox="1">
            <a:spLocks/>
          </p:cNvSpPr>
          <p:nvPr/>
        </p:nvSpPr>
        <p:spPr>
          <a:xfrm>
            <a:off x="1097280" y="4702442"/>
            <a:ext cx="10261886" cy="1896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sz="3200" b="1" dirty="0" smtClean="0"/>
              <a:t>・予定価格１億５，０００万円以上の工事</a:t>
            </a:r>
            <a:endParaRPr lang="en-US" altLang="ja-JP" sz="3200" b="1" dirty="0" smtClean="0"/>
          </a:p>
          <a:p>
            <a:r>
              <a:rPr lang="ja-JP" altLang="en-US" sz="3200" b="1" dirty="0" smtClean="0"/>
              <a:t>　</a:t>
            </a:r>
            <a:r>
              <a:rPr lang="ja-JP" altLang="en-US" sz="3200" b="1" dirty="0" smtClean="0">
                <a:solidFill>
                  <a:srgbClr val="FF0000"/>
                </a:solidFill>
              </a:rPr>
              <a:t>東京都内</a:t>
            </a:r>
            <a:r>
              <a:rPr lang="ja-JP" altLang="en-US" sz="3200" b="1" dirty="0" smtClean="0"/>
              <a:t>に本店・支店・営業所を有する事業者</a:t>
            </a:r>
            <a:endParaRPr lang="en-US" altLang="ja-JP" sz="3200" b="1" dirty="0" smtClean="0"/>
          </a:p>
          <a:p>
            <a:r>
              <a:rPr lang="en-US" altLang="ja-JP" dirty="0" smtClean="0"/>
              <a:t>※</a:t>
            </a:r>
            <a:r>
              <a:rPr lang="ja-JP" altLang="en-US" dirty="0" smtClean="0"/>
              <a:t>入札不調後の再度の入札や特殊工事などは個別に要件を設定します</a:t>
            </a:r>
            <a:endParaRPr lang="ja-JP" altLang="en-US" dirty="0"/>
          </a:p>
        </p:txBody>
      </p:sp>
      <p:sp>
        <p:nvSpPr>
          <p:cNvPr id="7" name="スライド番号プレースホルダー 6"/>
          <p:cNvSpPr>
            <a:spLocks noGrp="1"/>
          </p:cNvSpPr>
          <p:nvPr>
            <p:ph type="sldNum" sz="quarter" idx="12"/>
          </p:nvPr>
        </p:nvSpPr>
        <p:spPr/>
        <p:txBody>
          <a:bodyPr/>
          <a:lstStyle/>
          <a:p>
            <a:fld id="{2BD14A09-4A85-43F6-B965-0330E39F61FC}" type="slidenum">
              <a:rPr kumimoji="1" lang="ja-JP" altLang="en-US" smtClean="0"/>
              <a:pPr/>
              <a:t>5</a:t>
            </a:fld>
            <a:endParaRPr kumimoji="1" lang="ja-JP" altLang="en-US"/>
          </a:p>
        </p:txBody>
      </p:sp>
    </p:spTree>
    <p:extLst>
      <p:ext uri="{BB962C8B-B14F-4D97-AF65-F5344CB8AC3E}">
        <p14:creationId xmlns:p14="http://schemas.microsoft.com/office/powerpoint/2010/main" val="32578940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400" b="1" dirty="0" smtClean="0">
                <a:solidFill>
                  <a:srgbClr val="FF3300"/>
                </a:solidFill>
              </a:rPr>
              <a:t>予定価格</a:t>
            </a:r>
            <a:r>
              <a:rPr lang="ja-JP" altLang="en-US" sz="2400" b="1" dirty="0" smtClean="0">
                <a:solidFill>
                  <a:srgbClr val="FF3300"/>
                </a:solidFill>
              </a:rPr>
              <a:t>５，０００万円以上の工事</a:t>
            </a:r>
            <a:r>
              <a:rPr lang="en-US" altLang="ja-JP" sz="4000" dirty="0" smtClean="0"/>
              <a:t/>
            </a:r>
            <a:br>
              <a:rPr lang="en-US" altLang="ja-JP" sz="4000" dirty="0" smtClean="0"/>
            </a:br>
            <a:r>
              <a:rPr lang="ja-JP" altLang="en-US" sz="4000" dirty="0" smtClean="0"/>
              <a:t>入札参加条件の基本的な考え方</a:t>
            </a:r>
            <a:endParaRPr kumimoji="1" lang="ja-JP" altLang="en-US" sz="4000" dirty="0"/>
          </a:p>
        </p:txBody>
      </p:sp>
      <p:sp>
        <p:nvSpPr>
          <p:cNvPr id="3" name="コンテンツ プレースホルダー 2"/>
          <p:cNvSpPr>
            <a:spLocks noGrp="1"/>
          </p:cNvSpPr>
          <p:nvPr>
            <p:ph idx="1"/>
          </p:nvPr>
        </p:nvSpPr>
        <p:spPr>
          <a:xfrm>
            <a:off x="1097280" y="2141948"/>
            <a:ext cx="10058400" cy="4023360"/>
          </a:xfrm>
        </p:spPr>
        <p:txBody>
          <a:bodyPr>
            <a:normAutofit/>
          </a:bodyPr>
          <a:lstStyle/>
          <a:p>
            <a:r>
              <a:rPr kumimoji="1" lang="ja-JP" altLang="en-US" sz="3200" b="1" dirty="0" smtClean="0"/>
              <a:t>・経営事項審査の総合評定値８００点以上を基準とします</a:t>
            </a:r>
            <a:endParaRPr kumimoji="1" lang="en-US" altLang="ja-JP" sz="3200" b="1" dirty="0" smtClean="0"/>
          </a:p>
          <a:p>
            <a:r>
              <a:rPr lang="ja-JP" altLang="en-US" sz="3200" b="1" dirty="0" smtClean="0"/>
              <a:t>・入札参加対象業者数が１５者以上（予定価格１億５，０００万円以上の場合は２３者以上）となるよう、総合評定値や地域の条件を設定します</a:t>
            </a:r>
            <a:endParaRPr lang="en-US" altLang="ja-JP" sz="3200" b="1" dirty="0" smtClean="0"/>
          </a:p>
          <a:p>
            <a:r>
              <a:rPr lang="en-US" altLang="ja-JP" sz="3200" b="1" u="sng" dirty="0" smtClean="0">
                <a:latin typeface="+mj-ea"/>
                <a:ea typeface="+mj-ea"/>
              </a:rPr>
              <a:t>※</a:t>
            </a:r>
            <a:r>
              <a:rPr lang="ja-JP" altLang="en-US" sz="3200" b="1" u="sng" dirty="0" smtClean="0">
                <a:latin typeface="+mj-ea"/>
                <a:ea typeface="+mj-ea"/>
              </a:rPr>
              <a:t>参加対象業者数が上記の数に満たな</a:t>
            </a:r>
            <a:r>
              <a:rPr lang="ja-JP" altLang="en-US" sz="3200" b="1" u="sng" dirty="0">
                <a:latin typeface="+mj-ea"/>
                <a:ea typeface="+mj-ea"/>
              </a:rPr>
              <a:t>い</a:t>
            </a:r>
            <a:r>
              <a:rPr lang="ja-JP" altLang="en-US" sz="3200" b="1" u="sng" dirty="0" smtClean="0">
                <a:latin typeface="+mj-ea"/>
                <a:ea typeface="+mj-ea"/>
              </a:rPr>
              <a:t>場合、総合評定値や地域の条件を広げます</a:t>
            </a:r>
            <a:endParaRPr lang="en-US" altLang="ja-JP" sz="3200" b="1" u="sng" dirty="0">
              <a:latin typeface="+mj-ea"/>
              <a:ea typeface="+mj-ea"/>
            </a:endParaRPr>
          </a:p>
        </p:txBody>
      </p:sp>
      <p:sp>
        <p:nvSpPr>
          <p:cNvPr id="5" name="スライド番号プレースホルダー 4"/>
          <p:cNvSpPr>
            <a:spLocks noGrp="1"/>
          </p:cNvSpPr>
          <p:nvPr>
            <p:ph type="sldNum" sz="quarter" idx="12"/>
          </p:nvPr>
        </p:nvSpPr>
        <p:spPr/>
        <p:txBody>
          <a:bodyPr/>
          <a:lstStyle/>
          <a:p>
            <a:fld id="{2BD14A09-4A85-43F6-B965-0330E39F61FC}" type="slidenum">
              <a:rPr kumimoji="1" lang="ja-JP" altLang="en-US" smtClean="0"/>
              <a:pPr/>
              <a:t>6</a:t>
            </a:fld>
            <a:endParaRPr kumimoji="1" lang="ja-JP" altLang="en-US"/>
          </a:p>
        </p:txBody>
      </p:sp>
    </p:spTree>
    <p:extLst>
      <p:ext uri="{BB962C8B-B14F-4D97-AF65-F5344CB8AC3E}">
        <p14:creationId xmlns:p14="http://schemas.microsoft.com/office/powerpoint/2010/main" val="4095047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400" b="1" dirty="0" smtClean="0">
                <a:solidFill>
                  <a:srgbClr val="FF3300"/>
                </a:solidFill>
              </a:rPr>
              <a:t>予定価格</a:t>
            </a:r>
            <a:r>
              <a:rPr lang="ja-JP" altLang="en-US" sz="2400" b="1" dirty="0" smtClean="0">
                <a:solidFill>
                  <a:srgbClr val="FF3300"/>
                </a:solidFill>
              </a:rPr>
              <a:t>５，０００万円以上の工事</a:t>
            </a:r>
            <a:r>
              <a:rPr lang="en-US" altLang="ja-JP" sz="4000" dirty="0" smtClean="0"/>
              <a:t/>
            </a:r>
            <a:br>
              <a:rPr lang="en-US" altLang="ja-JP" sz="4000" dirty="0" smtClean="0"/>
            </a:br>
            <a:r>
              <a:rPr lang="ja-JP" altLang="en-US" sz="4000" dirty="0" smtClean="0"/>
              <a:t>入札参加条件の基本的な考え方</a:t>
            </a:r>
            <a:endParaRPr kumimoji="1" lang="ja-JP" altLang="en-US" sz="4000" dirty="0"/>
          </a:p>
        </p:txBody>
      </p:sp>
      <p:sp>
        <p:nvSpPr>
          <p:cNvPr id="3" name="コンテンツ プレースホルダー 2"/>
          <p:cNvSpPr>
            <a:spLocks noGrp="1"/>
          </p:cNvSpPr>
          <p:nvPr>
            <p:ph idx="1"/>
          </p:nvPr>
        </p:nvSpPr>
        <p:spPr>
          <a:xfrm>
            <a:off x="1097280" y="2232100"/>
            <a:ext cx="10058400" cy="4023360"/>
          </a:xfrm>
        </p:spPr>
        <p:txBody>
          <a:bodyPr>
            <a:normAutofit/>
          </a:bodyPr>
          <a:lstStyle/>
          <a:p>
            <a:r>
              <a:rPr lang="ja-JP" altLang="en-US" sz="3200" b="1" dirty="0" smtClean="0"/>
              <a:t>・地域要件は、「市内業者→多摩地域本店→多摩地域支店・営業所→都内本店→都内支店・営業所」の順に広げます</a:t>
            </a:r>
            <a:endParaRPr lang="en-US" altLang="ja-JP" sz="3200" b="1" dirty="0" smtClean="0"/>
          </a:p>
          <a:p>
            <a:r>
              <a:rPr lang="ja-JP" altLang="en-US" sz="3200" b="1" dirty="0" smtClean="0"/>
              <a:t>・予定価格１億円以上の場合は、特定建設業許可を有することを条件に設定します</a:t>
            </a:r>
            <a:endParaRPr lang="en-US" altLang="ja-JP" sz="3200" b="1" dirty="0" smtClean="0"/>
          </a:p>
        </p:txBody>
      </p:sp>
      <p:sp>
        <p:nvSpPr>
          <p:cNvPr id="5" name="スライド番号プレースホルダー 4"/>
          <p:cNvSpPr>
            <a:spLocks noGrp="1"/>
          </p:cNvSpPr>
          <p:nvPr>
            <p:ph type="sldNum" sz="quarter" idx="12"/>
          </p:nvPr>
        </p:nvSpPr>
        <p:spPr/>
        <p:txBody>
          <a:bodyPr/>
          <a:lstStyle/>
          <a:p>
            <a:fld id="{2BD14A09-4A85-43F6-B965-0330E39F61FC}" type="slidenum">
              <a:rPr kumimoji="1" lang="ja-JP" altLang="en-US" smtClean="0"/>
              <a:pPr/>
              <a:t>7</a:t>
            </a:fld>
            <a:endParaRPr kumimoji="1" lang="ja-JP" altLang="en-US"/>
          </a:p>
        </p:txBody>
      </p:sp>
    </p:spTree>
    <p:extLst>
      <p:ext uri="{BB962C8B-B14F-4D97-AF65-F5344CB8AC3E}">
        <p14:creationId xmlns:p14="http://schemas.microsoft.com/office/powerpoint/2010/main" val="26564354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b="1" dirty="0">
                <a:solidFill>
                  <a:srgbClr val="FF3300"/>
                </a:solidFill>
              </a:rPr>
              <a:t>予定価格５，０００万円以上の</a:t>
            </a:r>
            <a:r>
              <a:rPr lang="ja-JP" altLang="en-US" sz="2400" b="1" dirty="0" smtClean="0">
                <a:solidFill>
                  <a:srgbClr val="FF3300"/>
                </a:solidFill>
              </a:rPr>
              <a:t>工事</a:t>
            </a:r>
            <a:r>
              <a:rPr lang="en-US" altLang="ja-JP" sz="4000" dirty="0" smtClean="0">
                <a:solidFill>
                  <a:prstClr val="black">
                    <a:lumMod val="75000"/>
                    <a:lumOff val="25000"/>
                  </a:prstClr>
                </a:solidFill>
              </a:rPr>
              <a:t/>
            </a:r>
            <a:br>
              <a:rPr lang="en-US" altLang="ja-JP" sz="4000" dirty="0" smtClean="0">
                <a:solidFill>
                  <a:prstClr val="black">
                    <a:lumMod val="75000"/>
                    <a:lumOff val="25000"/>
                  </a:prstClr>
                </a:solidFill>
              </a:rPr>
            </a:br>
            <a:r>
              <a:rPr lang="ja-JP" altLang="en-US" sz="4000" dirty="0" smtClean="0">
                <a:solidFill>
                  <a:prstClr val="black">
                    <a:lumMod val="75000"/>
                    <a:lumOff val="25000"/>
                  </a:prstClr>
                </a:solidFill>
              </a:rPr>
              <a:t>工事業種別の入札参加条件</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775839496"/>
              </p:ext>
            </p:extLst>
          </p:nvPr>
        </p:nvGraphicFramePr>
        <p:xfrm>
          <a:off x="3104148" y="1771763"/>
          <a:ext cx="7182853" cy="1440180"/>
        </p:xfrm>
        <a:graphic>
          <a:graphicData uri="http://schemas.openxmlformats.org/drawingml/2006/table">
            <a:tbl>
              <a:tblPr firstRow="1" firstCol="1" bandRow="1">
                <a:tableStyleId>{5C22544A-7EE6-4342-B048-85BDC9FD1C3A}</a:tableStyleId>
              </a:tblPr>
              <a:tblGrid>
                <a:gridCol w="1407694">
                  <a:extLst>
                    <a:ext uri="{9D8B030D-6E8A-4147-A177-3AD203B41FA5}">
                      <a16:colId xmlns:a16="http://schemas.microsoft.com/office/drawing/2014/main" val="2460762031"/>
                    </a:ext>
                  </a:extLst>
                </a:gridCol>
                <a:gridCol w="1094874">
                  <a:extLst>
                    <a:ext uri="{9D8B030D-6E8A-4147-A177-3AD203B41FA5}">
                      <a16:colId xmlns:a16="http://schemas.microsoft.com/office/drawing/2014/main" val="1313260281"/>
                    </a:ext>
                  </a:extLst>
                </a:gridCol>
                <a:gridCol w="1082842">
                  <a:extLst>
                    <a:ext uri="{9D8B030D-6E8A-4147-A177-3AD203B41FA5}">
                      <a16:colId xmlns:a16="http://schemas.microsoft.com/office/drawing/2014/main" val="3224800091"/>
                    </a:ext>
                  </a:extLst>
                </a:gridCol>
                <a:gridCol w="1925053">
                  <a:extLst>
                    <a:ext uri="{9D8B030D-6E8A-4147-A177-3AD203B41FA5}">
                      <a16:colId xmlns:a16="http://schemas.microsoft.com/office/drawing/2014/main" val="2779983785"/>
                    </a:ext>
                  </a:extLst>
                </a:gridCol>
                <a:gridCol w="1672390">
                  <a:extLst>
                    <a:ext uri="{9D8B030D-6E8A-4147-A177-3AD203B41FA5}">
                      <a16:colId xmlns:a16="http://schemas.microsoft.com/office/drawing/2014/main" val="671228402"/>
                    </a:ext>
                  </a:extLst>
                </a:gridCol>
              </a:tblGrid>
              <a:tr h="0">
                <a:tc rowSpan="2">
                  <a:txBody>
                    <a:bodyPr/>
                    <a:lstStyle/>
                    <a:p>
                      <a:pPr algn="ctr">
                        <a:spcAft>
                          <a:spcPts val="0"/>
                        </a:spcAft>
                      </a:pPr>
                      <a:r>
                        <a:rPr lang="ja-JP" sz="1050" kern="100" dirty="0">
                          <a:effectLst/>
                        </a:rPr>
                        <a:t>設計価格</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gridSpan="3">
                  <a:txBody>
                    <a:bodyPr/>
                    <a:lstStyle/>
                    <a:p>
                      <a:pPr algn="ctr">
                        <a:spcAft>
                          <a:spcPts val="0"/>
                        </a:spcAft>
                      </a:pPr>
                      <a:r>
                        <a:rPr lang="ja-JP" sz="1050" kern="100" dirty="0">
                          <a:effectLst/>
                        </a:rPr>
                        <a:t>地域区分及び経営事項審査の総合評定値</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sz="1050" kern="100" dirty="0">
                          <a:effectLst/>
                        </a:rPr>
                        <a:t>対象の建設業の許可区分</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extLst>
                  <a:ext uri="{0D108BD9-81ED-4DB2-BD59-A6C34878D82A}">
                    <a16:rowId xmlns:a16="http://schemas.microsoft.com/office/drawing/2014/main" val="4278668513"/>
                  </a:ext>
                </a:extLst>
              </a:tr>
              <a:tr h="0">
                <a:tc vMerge="1">
                  <a:txBody>
                    <a:bodyPr/>
                    <a:lstStyle/>
                    <a:p>
                      <a:endParaRPr kumimoji="1" lang="ja-JP" altLang="en-US"/>
                    </a:p>
                  </a:txBody>
                  <a:tcPr/>
                </a:tc>
                <a:tc>
                  <a:txBody>
                    <a:bodyPr/>
                    <a:lstStyle/>
                    <a:p>
                      <a:pPr algn="ctr">
                        <a:spcAft>
                          <a:spcPts val="0"/>
                        </a:spcAft>
                      </a:pPr>
                      <a:r>
                        <a:rPr lang="ja-JP" sz="1050" kern="100">
                          <a:effectLst/>
                        </a:rPr>
                        <a:t>市内本店</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市内支店・</a:t>
                      </a:r>
                      <a:endParaRPr lang="ja-JP" sz="1200" kern="100">
                        <a:effectLst/>
                      </a:endParaRPr>
                    </a:p>
                    <a:p>
                      <a:pPr algn="ctr">
                        <a:spcAft>
                          <a:spcPts val="0"/>
                        </a:spcAft>
                      </a:pPr>
                      <a:r>
                        <a:rPr lang="ja-JP" sz="1050" kern="100">
                          <a:effectLst/>
                        </a:rPr>
                        <a:t>営業所</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dirty="0">
                          <a:effectLst/>
                        </a:rPr>
                        <a:t>市外</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2568708506"/>
                  </a:ext>
                </a:extLst>
              </a:tr>
              <a:tr h="0">
                <a:tc>
                  <a:txBody>
                    <a:bodyPr/>
                    <a:lstStyle/>
                    <a:p>
                      <a:pPr algn="just">
                        <a:spcAft>
                          <a:spcPts val="0"/>
                        </a:spcAft>
                      </a:pPr>
                      <a:r>
                        <a:rPr lang="en-US" sz="1050" kern="100" dirty="0">
                          <a:effectLst/>
                        </a:rPr>
                        <a:t>5,000</a:t>
                      </a:r>
                      <a:r>
                        <a:rPr lang="ja-JP" sz="1050" kern="100" dirty="0">
                          <a:effectLst/>
                        </a:rPr>
                        <a:t>万円以上</a:t>
                      </a:r>
                      <a:endParaRPr lang="ja-JP" sz="1200" kern="100" dirty="0">
                        <a:effectLst/>
                      </a:endParaRPr>
                    </a:p>
                    <a:p>
                      <a:pPr indent="666750" algn="just">
                        <a:spcAft>
                          <a:spcPts val="0"/>
                        </a:spcAft>
                      </a:pPr>
                      <a:r>
                        <a:rPr lang="en-US" sz="1050" kern="100" dirty="0">
                          <a:effectLst/>
                        </a:rPr>
                        <a:t>1</a:t>
                      </a:r>
                      <a:r>
                        <a:rPr lang="ja-JP" sz="1050" kern="100" dirty="0">
                          <a:effectLst/>
                        </a:rPr>
                        <a:t>億円未満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rowSpan="3">
                  <a:txBody>
                    <a:bodyPr/>
                    <a:lstStyle/>
                    <a:p>
                      <a:pPr algn="ctr">
                        <a:spcAft>
                          <a:spcPts val="0"/>
                        </a:spcAft>
                      </a:pPr>
                      <a:r>
                        <a:rPr lang="en-US" sz="1050" kern="100">
                          <a:effectLst/>
                        </a:rPr>
                        <a:t>800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3">
                  <a:txBody>
                    <a:bodyPr/>
                    <a:lstStyle/>
                    <a:p>
                      <a:pPr algn="ctr">
                        <a:spcAft>
                          <a:spcPts val="0"/>
                        </a:spcAft>
                      </a:pPr>
                      <a:r>
                        <a:rPr lang="en-US" sz="1050" kern="100" dirty="0">
                          <a:effectLst/>
                        </a:rPr>
                        <a:t>900</a:t>
                      </a:r>
                      <a:r>
                        <a:rPr lang="ja-JP" sz="1050" kern="100" dirty="0">
                          <a:effectLst/>
                        </a:rPr>
                        <a:t>点以上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2">
                  <a:txBody>
                    <a:bodyPr/>
                    <a:lstStyle/>
                    <a:p>
                      <a:pPr algn="ctr">
                        <a:spcAft>
                          <a:spcPts val="0"/>
                        </a:spcAft>
                      </a:pPr>
                      <a:r>
                        <a:rPr lang="ja-JP" sz="1050" kern="100">
                          <a:effectLst/>
                        </a:rPr>
                        <a:t>－</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a:effectLst/>
                        </a:rPr>
                        <a:t>一般・特定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34885831"/>
                  </a:ext>
                </a:extLst>
              </a:tr>
              <a:tr h="0">
                <a:tc>
                  <a:txBody>
                    <a:bodyPr/>
                    <a:lstStyle/>
                    <a:p>
                      <a:pPr algn="just">
                        <a:spcAft>
                          <a:spcPts val="0"/>
                        </a:spcAft>
                      </a:pPr>
                      <a:r>
                        <a:rPr lang="en-US" sz="1050" kern="100" dirty="0">
                          <a:effectLst/>
                        </a:rPr>
                        <a:t>1</a:t>
                      </a:r>
                      <a:r>
                        <a:rPr lang="ja-JP" sz="1050" kern="100" dirty="0">
                          <a:effectLst/>
                        </a:rPr>
                        <a:t>億円以上</a:t>
                      </a:r>
                      <a:endParaRPr lang="ja-JP" sz="1200" kern="100" dirty="0">
                        <a:effectLst/>
                      </a:endParaRPr>
                    </a:p>
                    <a:p>
                      <a:pPr indent="133350"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50" kern="100">
                          <a:effectLst/>
                        </a:rPr>
                        <a:t>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17099289"/>
                  </a:ext>
                </a:extLst>
              </a:tr>
              <a:tr h="0">
                <a:tc>
                  <a:txBody>
                    <a:bodyPr/>
                    <a:lstStyle/>
                    <a:p>
                      <a:pPr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50" kern="100">
                          <a:effectLst/>
                        </a:rPr>
                        <a:t>都内本店・支店・営業所</a:t>
                      </a:r>
                      <a:endParaRPr lang="ja-JP" sz="1200" kern="100">
                        <a:effectLst/>
                      </a:endParaRPr>
                    </a:p>
                    <a:p>
                      <a:pPr algn="ctr">
                        <a:spcAft>
                          <a:spcPts val="0"/>
                        </a:spcAft>
                      </a:pPr>
                      <a:r>
                        <a:rPr lang="en-US" sz="1050" kern="100">
                          <a:effectLst/>
                        </a:rPr>
                        <a:t>1,000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dirty="0">
                          <a:effectLst/>
                        </a:rPr>
                        <a:t>特定</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5905175"/>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365641741"/>
              </p:ext>
            </p:extLst>
          </p:nvPr>
        </p:nvGraphicFramePr>
        <p:xfrm>
          <a:off x="3104146" y="3282442"/>
          <a:ext cx="7182854" cy="1440180"/>
        </p:xfrm>
        <a:graphic>
          <a:graphicData uri="http://schemas.openxmlformats.org/drawingml/2006/table">
            <a:tbl>
              <a:tblPr firstRow="1" firstCol="1" bandRow="1">
                <a:tableStyleId>{5C22544A-7EE6-4342-B048-85BDC9FD1C3A}</a:tableStyleId>
              </a:tblPr>
              <a:tblGrid>
                <a:gridCol w="1418600">
                  <a:extLst>
                    <a:ext uri="{9D8B030D-6E8A-4147-A177-3AD203B41FA5}">
                      <a16:colId xmlns:a16="http://schemas.microsoft.com/office/drawing/2014/main" val="376672458"/>
                    </a:ext>
                  </a:extLst>
                </a:gridCol>
                <a:gridCol w="1096001">
                  <a:extLst>
                    <a:ext uri="{9D8B030D-6E8A-4147-A177-3AD203B41FA5}">
                      <a16:colId xmlns:a16="http://schemas.microsoft.com/office/drawing/2014/main" val="874054572"/>
                    </a:ext>
                  </a:extLst>
                </a:gridCol>
                <a:gridCol w="1070811">
                  <a:extLst>
                    <a:ext uri="{9D8B030D-6E8A-4147-A177-3AD203B41FA5}">
                      <a16:colId xmlns:a16="http://schemas.microsoft.com/office/drawing/2014/main" val="2783769770"/>
                    </a:ext>
                  </a:extLst>
                </a:gridCol>
                <a:gridCol w="1949116">
                  <a:extLst>
                    <a:ext uri="{9D8B030D-6E8A-4147-A177-3AD203B41FA5}">
                      <a16:colId xmlns:a16="http://schemas.microsoft.com/office/drawing/2014/main" val="3411507768"/>
                    </a:ext>
                  </a:extLst>
                </a:gridCol>
                <a:gridCol w="1648326">
                  <a:extLst>
                    <a:ext uri="{9D8B030D-6E8A-4147-A177-3AD203B41FA5}">
                      <a16:colId xmlns:a16="http://schemas.microsoft.com/office/drawing/2014/main" val="3254011099"/>
                    </a:ext>
                  </a:extLst>
                </a:gridCol>
              </a:tblGrid>
              <a:tr h="0">
                <a:tc rowSpan="2">
                  <a:txBody>
                    <a:bodyPr/>
                    <a:lstStyle/>
                    <a:p>
                      <a:pPr algn="ctr">
                        <a:spcAft>
                          <a:spcPts val="0"/>
                        </a:spcAft>
                      </a:pPr>
                      <a:r>
                        <a:rPr lang="ja-JP" sz="1050" kern="100" dirty="0">
                          <a:effectLst/>
                        </a:rPr>
                        <a:t>設計価格</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gridSpan="3">
                  <a:txBody>
                    <a:bodyPr/>
                    <a:lstStyle/>
                    <a:p>
                      <a:pPr algn="ctr">
                        <a:spcAft>
                          <a:spcPts val="0"/>
                        </a:spcAft>
                      </a:pPr>
                      <a:r>
                        <a:rPr lang="ja-JP" sz="1050" kern="100" dirty="0">
                          <a:effectLst/>
                        </a:rPr>
                        <a:t>地域区分及び経営事項審査の総合評定値</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sz="1050" kern="100" dirty="0">
                          <a:effectLst/>
                        </a:rPr>
                        <a:t>対象の建設業の許可区分</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extLst>
                  <a:ext uri="{0D108BD9-81ED-4DB2-BD59-A6C34878D82A}">
                    <a16:rowId xmlns:a16="http://schemas.microsoft.com/office/drawing/2014/main" val="252767986"/>
                  </a:ext>
                </a:extLst>
              </a:tr>
              <a:tr h="0">
                <a:tc vMerge="1">
                  <a:txBody>
                    <a:bodyPr/>
                    <a:lstStyle/>
                    <a:p>
                      <a:endParaRPr kumimoji="1" lang="ja-JP" altLang="en-US"/>
                    </a:p>
                  </a:txBody>
                  <a:tcPr/>
                </a:tc>
                <a:tc>
                  <a:txBody>
                    <a:bodyPr/>
                    <a:lstStyle/>
                    <a:p>
                      <a:pPr algn="ctr">
                        <a:spcAft>
                          <a:spcPts val="0"/>
                        </a:spcAft>
                      </a:pPr>
                      <a:r>
                        <a:rPr lang="ja-JP" sz="1050" kern="100">
                          <a:effectLst/>
                        </a:rPr>
                        <a:t>市内本店</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市内支店・</a:t>
                      </a:r>
                      <a:endParaRPr lang="ja-JP" sz="1200" kern="100">
                        <a:effectLst/>
                      </a:endParaRPr>
                    </a:p>
                    <a:p>
                      <a:pPr algn="ctr">
                        <a:spcAft>
                          <a:spcPts val="0"/>
                        </a:spcAft>
                      </a:pPr>
                      <a:r>
                        <a:rPr lang="ja-JP" sz="1050" kern="100">
                          <a:effectLst/>
                        </a:rPr>
                        <a:t>営業所</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市外</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3769813781"/>
                  </a:ext>
                </a:extLst>
              </a:tr>
              <a:tr h="0">
                <a:tc>
                  <a:txBody>
                    <a:bodyPr/>
                    <a:lstStyle/>
                    <a:p>
                      <a:pPr algn="just">
                        <a:spcAft>
                          <a:spcPts val="0"/>
                        </a:spcAft>
                      </a:pPr>
                      <a:r>
                        <a:rPr lang="en-US" sz="1050" kern="100" dirty="0">
                          <a:effectLst/>
                        </a:rPr>
                        <a:t>5,000</a:t>
                      </a:r>
                      <a:r>
                        <a:rPr lang="ja-JP" sz="1050" kern="100" dirty="0">
                          <a:effectLst/>
                        </a:rPr>
                        <a:t>万円以上</a:t>
                      </a:r>
                      <a:endParaRPr lang="ja-JP" sz="1200" kern="100" dirty="0">
                        <a:effectLst/>
                      </a:endParaRPr>
                    </a:p>
                    <a:p>
                      <a:pPr indent="666750" algn="just">
                        <a:spcAft>
                          <a:spcPts val="0"/>
                        </a:spcAft>
                      </a:pPr>
                      <a:r>
                        <a:rPr lang="en-US" sz="1050" kern="100" dirty="0">
                          <a:effectLst/>
                        </a:rPr>
                        <a:t>1</a:t>
                      </a:r>
                      <a:r>
                        <a:rPr lang="ja-JP" sz="1050" kern="100" dirty="0">
                          <a:effectLst/>
                        </a:rPr>
                        <a:t>億円未満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rowSpan="3">
                  <a:txBody>
                    <a:bodyPr/>
                    <a:lstStyle/>
                    <a:p>
                      <a:pPr algn="ctr">
                        <a:spcAft>
                          <a:spcPts val="0"/>
                        </a:spcAft>
                      </a:pPr>
                      <a:r>
                        <a:rPr lang="en-US" sz="1050" kern="100">
                          <a:effectLst/>
                        </a:rPr>
                        <a:t>700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3">
                  <a:txBody>
                    <a:bodyPr/>
                    <a:lstStyle/>
                    <a:p>
                      <a:pPr algn="ctr">
                        <a:spcAft>
                          <a:spcPts val="0"/>
                        </a:spcAft>
                      </a:pPr>
                      <a:r>
                        <a:rPr lang="en-US" sz="1050" kern="100">
                          <a:effectLst/>
                        </a:rPr>
                        <a:t>800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2">
                  <a:txBody>
                    <a:bodyPr/>
                    <a:lstStyle/>
                    <a:p>
                      <a:pPr algn="ctr">
                        <a:spcAft>
                          <a:spcPts val="0"/>
                        </a:spcAft>
                      </a:pPr>
                      <a:r>
                        <a:rPr lang="ja-JP" sz="1050" kern="100" dirty="0">
                          <a:effectLst/>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a:effectLst/>
                        </a:rPr>
                        <a:t>一般・特定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369371665"/>
                  </a:ext>
                </a:extLst>
              </a:tr>
              <a:tr h="0">
                <a:tc>
                  <a:txBody>
                    <a:bodyPr/>
                    <a:lstStyle/>
                    <a:p>
                      <a:pPr algn="just">
                        <a:spcAft>
                          <a:spcPts val="0"/>
                        </a:spcAft>
                      </a:pPr>
                      <a:r>
                        <a:rPr lang="en-US" sz="1050" kern="100" dirty="0">
                          <a:effectLst/>
                        </a:rPr>
                        <a:t>1</a:t>
                      </a:r>
                      <a:r>
                        <a:rPr lang="ja-JP" sz="1050" kern="100" dirty="0">
                          <a:effectLst/>
                        </a:rPr>
                        <a:t>億円以上</a:t>
                      </a:r>
                      <a:endParaRPr lang="ja-JP" sz="1200" kern="100" dirty="0">
                        <a:effectLst/>
                      </a:endParaRPr>
                    </a:p>
                    <a:p>
                      <a:pPr indent="133350"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50" kern="100">
                          <a:effectLst/>
                        </a:rPr>
                        <a:t>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86965146"/>
                  </a:ext>
                </a:extLst>
              </a:tr>
              <a:tr h="0">
                <a:tc>
                  <a:txBody>
                    <a:bodyPr/>
                    <a:lstStyle/>
                    <a:p>
                      <a:pPr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50" kern="100">
                          <a:effectLst/>
                        </a:rPr>
                        <a:t>都内本店・支店・営業所</a:t>
                      </a:r>
                      <a:endParaRPr lang="ja-JP" sz="1200" kern="100">
                        <a:effectLst/>
                      </a:endParaRPr>
                    </a:p>
                    <a:p>
                      <a:pPr algn="ctr">
                        <a:spcAft>
                          <a:spcPts val="0"/>
                        </a:spcAft>
                      </a:pPr>
                      <a:r>
                        <a:rPr lang="en-US" sz="1050" kern="100">
                          <a:effectLst/>
                        </a:rPr>
                        <a:t>900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dirty="0">
                          <a:effectLst/>
                        </a:rPr>
                        <a:t>特定</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404573431"/>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343366157"/>
              </p:ext>
            </p:extLst>
          </p:nvPr>
        </p:nvGraphicFramePr>
        <p:xfrm>
          <a:off x="3104146" y="4793121"/>
          <a:ext cx="7182854" cy="1440180"/>
        </p:xfrm>
        <a:graphic>
          <a:graphicData uri="http://schemas.openxmlformats.org/drawingml/2006/table">
            <a:tbl>
              <a:tblPr firstRow="1" firstCol="1" bandRow="1">
                <a:tableStyleId>{5C22544A-7EE6-4342-B048-85BDC9FD1C3A}</a:tableStyleId>
              </a:tblPr>
              <a:tblGrid>
                <a:gridCol w="1418600">
                  <a:extLst>
                    <a:ext uri="{9D8B030D-6E8A-4147-A177-3AD203B41FA5}">
                      <a16:colId xmlns:a16="http://schemas.microsoft.com/office/drawing/2014/main" val="2108675834"/>
                    </a:ext>
                  </a:extLst>
                </a:gridCol>
                <a:gridCol w="1083970">
                  <a:extLst>
                    <a:ext uri="{9D8B030D-6E8A-4147-A177-3AD203B41FA5}">
                      <a16:colId xmlns:a16="http://schemas.microsoft.com/office/drawing/2014/main" val="1652046390"/>
                    </a:ext>
                  </a:extLst>
                </a:gridCol>
                <a:gridCol w="1094873">
                  <a:extLst>
                    <a:ext uri="{9D8B030D-6E8A-4147-A177-3AD203B41FA5}">
                      <a16:colId xmlns:a16="http://schemas.microsoft.com/office/drawing/2014/main" val="1949010707"/>
                    </a:ext>
                  </a:extLst>
                </a:gridCol>
                <a:gridCol w="1925053">
                  <a:extLst>
                    <a:ext uri="{9D8B030D-6E8A-4147-A177-3AD203B41FA5}">
                      <a16:colId xmlns:a16="http://schemas.microsoft.com/office/drawing/2014/main" val="2412364667"/>
                    </a:ext>
                  </a:extLst>
                </a:gridCol>
                <a:gridCol w="1660358">
                  <a:extLst>
                    <a:ext uri="{9D8B030D-6E8A-4147-A177-3AD203B41FA5}">
                      <a16:colId xmlns:a16="http://schemas.microsoft.com/office/drawing/2014/main" val="3433453966"/>
                    </a:ext>
                  </a:extLst>
                </a:gridCol>
              </a:tblGrid>
              <a:tr h="0">
                <a:tc rowSpan="2">
                  <a:txBody>
                    <a:bodyPr/>
                    <a:lstStyle/>
                    <a:p>
                      <a:pPr algn="ctr">
                        <a:spcAft>
                          <a:spcPts val="0"/>
                        </a:spcAft>
                      </a:pPr>
                      <a:r>
                        <a:rPr lang="ja-JP" sz="1050" kern="100" dirty="0">
                          <a:effectLst/>
                        </a:rPr>
                        <a:t>設計価格</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gridSpan="3">
                  <a:txBody>
                    <a:bodyPr/>
                    <a:lstStyle/>
                    <a:p>
                      <a:pPr algn="ctr">
                        <a:spcAft>
                          <a:spcPts val="0"/>
                        </a:spcAft>
                      </a:pPr>
                      <a:r>
                        <a:rPr lang="ja-JP" sz="1050" kern="100" dirty="0">
                          <a:effectLst/>
                        </a:rPr>
                        <a:t>地域区分及び経営事項審査の総合評定値</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sz="1050" kern="100" dirty="0">
                          <a:effectLst/>
                        </a:rPr>
                        <a:t>対象の建設業の許可区分</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extLst>
                  <a:ext uri="{0D108BD9-81ED-4DB2-BD59-A6C34878D82A}">
                    <a16:rowId xmlns:a16="http://schemas.microsoft.com/office/drawing/2014/main" val="1081607039"/>
                  </a:ext>
                </a:extLst>
              </a:tr>
              <a:tr h="0">
                <a:tc vMerge="1">
                  <a:txBody>
                    <a:bodyPr/>
                    <a:lstStyle/>
                    <a:p>
                      <a:endParaRPr kumimoji="1" lang="ja-JP" altLang="en-US"/>
                    </a:p>
                  </a:txBody>
                  <a:tcPr/>
                </a:tc>
                <a:tc>
                  <a:txBody>
                    <a:bodyPr/>
                    <a:lstStyle/>
                    <a:p>
                      <a:pPr algn="ctr">
                        <a:spcAft>
                          <a:spcPts val="0"/>
                        </a:spcAft>
                      </a:pPr>
                      <a:r>
                        <a:rPr lang="ja-JP" sz="1050" kern="100">
                          <a:effectLst/>
                        </a:rPr>
                        <a:t>市内本店</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市内支店・</a:t>
                      </a:r>
                      <a:endParaRPr lang="ja-JP" sz="1200" kern="100">
                        <a:effectLst/>
                      </a:endParaRPr>
                    </a:p>
                    <a:p>
                      <a:pPr algn="ctr">
                        <a:spcAft>
                          <a:spcPts val="0"/>
                        </a:spcAft>
                      </a:pPr>
                      <a:r>
                        <a:rPr lang="ja-JP" sz="1050" kern="100">
                          <a:effectLst/>
                        </a:rPr>
                        <a:t>営業所</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市外</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825616796"/>
                  </a:ext>
                </a:extLst>
              </a:tr>
              <a:tr h="0">
                <a:tc>
                  <a:txBody>
                    <a:bodyPr/>
                    <a:lstStyle/>
                    <a:p>
                      <a:pPr algn="just">
                        <a:spcAft>
                          <a:spcPts val="0"/>
                        </a:spcAft>
                      </a:pPr>
                      <a:r>
                        <a:rPr lang="en-US" sz="1050" kern="100" dirty="0">
                          <a:effectLst/>
                        </a:rPr>
                        <a:t>5,000</a:t>
                      </a:r>
                      <a:r>
                        <a:rPr lang="ja-JP" sz="1050" kern="100" dirty="0">
                          <a:effectLst/>
                        </a:rPr>
                        <a:t>万円以上</a:t>
                      </a:r>
                      <a:endParaRPr lang="ja-JP" sz="1200" kern="100" dirty="0">
                        <a:effectLst/>
                      </a:endParaRPr>
                    </a:p>
                    <a:p>
                      <a:pPr indent="666750" algn="just">
                        <a:spcAft>
                          <a:spcPts val="0"/>
                        </a:spcAft>
                      </a:pPr>
                      <a:r>
                        <a:rPr lang="en-US" sz="1050" kern="100" dirty="0">
                          <a:effectLst/>
                        </a:rPr>
                        <a:t>1</a:t>
                      </a:r>
                      <a:r>
                        <a:rPr lang="ja-JP" sz="1050" kern="100" dirty="0">
                          <a:effectLst/>
                        </a:rPr>
                        <a:t>億円未満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rowSpan="3">
                  <a:txBody>
                    <a:bodyPr/>
                    <a:lstStyle/>
                    <a:p>
                      <a:pPr algn="ctr">
                        <a:spcAft>
                          <a:spcPts val="0"/>
                        </a:spcAft>
                      </a:pPr>
                      <a:r>
                        <a:rPr lang="en-US" sz="1050" kern="100">
                          <a:effectLst/>
                        </a:rPr>
                        <a:t>800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3">
                  <a:txBody>
                    <a:bodyPr/>
                    <a:lstStyle/>
                    <a:p>
                      <a:pPr algn="ctr">
                        <a:spcAft>
                          <a:spcPts val="0"/>
                        </a:spcAft>
                      </a:pPr>
                      <a:r>
                        <a:rPr lang="en-US" sz="1050" kern="100">
                          <a:effectLst/>
                        </a:rPr>
                        <a:t>900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2">
                  <a:txBody>
                    <a:bodyPr/>
                    <a:lstStyle/>
                    <a:p>
                      <a:pPr algn="ctr">
                        <a:spcAft>
                          <a:spcPts val="0"/>
                        </a:spcAft>
                      </a:pPr>
                      <a:r>
                        <a:rPr lang="ja-JP" sz="1050" kern="100">
                          <a:effectLst/>
                        </a:rPr>
                        <a:t>－</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a:effectLst/>
                        </a:rPr>
                        <a:t>一般・特定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43870875"/>
                  </a:ext>
                </a:extLst>
              </a:tr>
              <a:tr h="0">
                <a:tc>
                  <a:txBody>
                    <a:bodyPr/>
                    <a:lstStyle/>
                    <a:p>
                      <a:pPr algn="just">
                        <a:spcAft>
                          <a:spcPts val="0"/>
                        </a:spcAft>
                      </a:pPr>
                      <a:r>
                        <a:rPr lang="en-US" sz="1050" kern="100" dirty="0">
                          <a:effectLst/>
                        </a:rPr>
                        <a:t>1</a:t>
                      </a:r>
                      <a:r>
                        <a:rPr lang="ja-JP" sz="1050" kern="100" dirty="0">
                          <a:effectLst/>
                        </a:rPr>
                        <a:t>億円以上</a:t>
                      </a:r>
                      <a:endParaRPr lang="ja-JP" sz="1200" kern="100" dirty="0">
                        <a:effectLst/>
                      </a:endParaRPr>
                    </a:p>
                    <a:p>
                      <a:pPr indent="133350"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50" kern="100">
                          <a:effectLst/>
                        </a:rPr>
                        <a:t>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45101519"/>
                  </a:ext>
                </a:extLst>
              </a:tr>
              <a:tr h="0">
                <a:tc>
                  <a:txBody>
                    <a:bodyPr/>
                    <a:lstStyle/>
                    <a:p>
                      <a:pPr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50" kern="100">
                          <a:effectLst/>
                        </a:rPr>
                        <a:t>都内本店・支店・営業所</a:t>
                      </a:r>
                      <a:endParaRPr lang="ja-JP" sz="1200" kern="100">
                        <a:effectLst/>
                      </a:endParaRPr>
                    </a:p>
                    <a:p>
                      <a:pPr algn="ctr">
                        <a:spcAft>
                          <a:spcPts val="0"/>
                        </a:spcAft>
                      </a:pPr>
                      <a:r>
                        <a:rPr lang="en-US" sz="1050" kern="100">
                          <a:effectLst/>
                        </a:rPr>
                        <a:t>1,000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dirty="0">
                          <a:effectLst/>
                        </a:rPr>
                        <a:t>特定</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391693793"/>
                  </a:ext>
                </a:extLst>
              </a:tr>
            </a:tbl>
          </a:graphicData>
        </a:graphic>
      </p:graphicFrame>
      <p:sp>
        <p:nvSpPr>
          <p:cNvPr id="7" name="テキスト ボックス 6"/>
          <p:cNvSpPr txBox="1"/>
          <p:nvPr/>
        </p:nvSpPr>
        <p:spPr>
          <a:xfrm>
            <a:off x="1097280" y="2371533"/>
            <a:ext cx="2031325" cy="461665"/>
          </a:xfrm>
          <a:prstGeom prst="rect">
            <a:avLst/>
          </a:prstGeom>
          <a:noFill/>
        </p:spPr>
        <p:txBody>
          <a:bodyPr wrap="none" rtlCol="0">
            <a:spAutoFit/>
          </a:bodyPr>
          <a:lstStyle/>
          <a:p>
            <a:r>
              <a:rPr kumimoji="1" lang="ja-JP" altLang="en-US" sz="2400" b="1" dirty="0" smtClean="0">
                <a:latin typeface="メイリオ" panose="020B0604030504040204" pitchFamily="50" charset="-128"/>
                <a:ea typeface="メイリオ" panose="020B0604030504040204" pitchFamily="50" charset="-128"/>
              </a:rPr>
              <a:t>道路舗装工事</a:t>
            </a:r>
            <a:endParaRPr kumimoji="1" lang="ja-JP" altLang="en-US" sz="2400" b="1"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1097280" y="3897786"/>
            <a:ext cx="2031325" cy="461665"/>
          </a:xfrm>
          <a:prstGeom prst="rect">
            <a:avLst/>
          </a:prstGeom>
          <a:noFill/>
        </p:spPr>
        <p:txBody>
          <a:bodyPr wrap="none" rtlCol="0">
            <a:spAutoFit/>
          </a:bodyPr>
          <a:lstStyle/>
          <a:p>
            <a:r>
              <a:rPr kumimoji="1" lang="ja-JP" altLang="en-US" sz="2400" b="1" dirty="0">
                <a:latin typeface="メイリオ" panose="020B0604030504040204" pitchFamily="50" charset="-128"/>
                <a:ea typeface="メイリオ" panose="020B0604030504040204" pitchFamily="50" charset="-128"/>
              </a:rPr>
              <a:t>橋</a:t>
            </a:r>
            <a:r>
              <a:rPr kumimoji="1" lang="ja-JP" altLang="en-US" sz="2400" b="1" dirty="0" smtClean="0">
                <a:latin typeface="メイリオ" panose="020B0604030504040204" pitchFamily="50" charset="-128"/>
                <a:ea typeface="メイリオ" panose="020B0604030504040204" pitchFamily="50" charset="-128"/>
              </a:rPr>
              <a:t>りょう工事</a:t>
            </a:r>
            <a:endParaRPr kumimoji="1" lang="ja-JP" altLang="en-US" sz="2400" b="1"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097279" y="5337966"/>
            <a:ext cx="1980029" cy="400110"/>
          </a:xfrm>
          <a:prstGeom prst="rect">
            <a:avLst/>
          </a:prstGeom>
          <a:noFill/>
        </p:spPr>
        <p:txBody>
          <a:bodyPr wrap="none" rtlCol="0">
            <a:spAutoFit/>
          </a:bodyPr>
          <a:lstStyle/>
          <a:p>
            <a:r>
              <a:rPr kumimoji="1" lang="ja-JP" altLang="en-US" sz="2000" b="1" dirty="0" smtClean="0">
                <a:latin typeface="メイリオ" panose="020B0604030504040204" pitchFamily="50" charset="-128"/>
                <a:ea typeface="メイリオ" panose="020B0604030504040204" pitchFamily="50" charset="-128"/>
              </a:rPr>
              <a:t>下水道</a:t>
            </a:r>
            <a:r>
              <a:rPr kumimoji="1" lang="ja-JP" altLang="en-US" sz="2000" b="1" dirty="0">
                <a:latin typeface="メイリオ" panose="020B0604030504040204" pitchFamily="50" charset="-128"/>
                <a:ea typeface="メイリオ" panose="020B0604030504040204" pitchFamily="50" charset="-128"/>
              </a:rPr>
              <a:t>施設</a:t>
            </a:r>
            <a:r>
              <a:rPr kumimoji="1" lang="ja-JP" altLang="en-US" sz="2000" b="1" dirty="0" smtClean="0">
                <a:latin typeface="メイリオ" panose="020B0604030504040204" pitchFamily="50" charset="-128"/>
                <a:ea typeface="メイリオ" panose="020B0604030504040204" pitchFamily="50" charset="-128"/>
              </a:rPr>
              <a:t>工事</a:t>
            </a:r>
            <a:endParaRPr kumimoji="1" lang="ja-JP" altLang="en-US" sz="2000" b="1" dirty="0">
              <a:latin typeface="メイリオ" panose="020B0604030504040204" pitchFamily="50" charset="-128"/>
              <a:ea typeface="メイリオ" panose="020B0604030504040204" pitchFamily="50" charset="-128"/>
            </a:endParaRPr>
          </a:p>
        </p:txBody>
      </p:sp>
      <p:sp>
        <p:nvSpPr>
          <p:cNvPr id="10" name="スライド番号プレースホルダー 9"/>
          <p:cNvSpPr>
            <a:spLocks noGrp="1"/>
          </p:cNvSpPr>
          <p:nvPr>
            <p:ph type="sldNum" sz="quarter" idx="12"/>
          </p:nvPr>
        </p:nvSpPr>
        <p:spPr/>
        <p:txBody>
          <a:bodyPr/>
          <a:lstStyle/>
          <a:p>
            <a:fld id="{2BD14A09-4A85-43F6-B965-0330E39F61FC}" type="slidenum">
              <a:rPr kumimoji="1" lang="ja-JP" altLang="en-US" smtClean="0"/>
              <a:pPr/>
              <a:t>8</a:t>
            </a:fld>
            <a:endParaRPr kumimoji="1" lang="ja-JP" altLang="en-US"/>
          </a:p>
        </p:txBody>
      </p:sp>
    </p:spTree>
    <p:extLst>
      <p:ext uri="{BB962C8B-B14F-4D97-AF65-F5344CB8AC3E}">
        <p14:creationId xmlns:p14="http://schemas.microsoft.com/office/powerpoint/2010/main" val="37876163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b="1" dirty="0">
                <a:solidFill>
                  <a:srgbClr val="FF3300"/>
                </a:solidFill>
              </a:rPr>
              <a:t>予定価格５，０００万円以上の工事</a:t>
            </a:r>
            <a:r>
              <a:rPr lang="en-US" altLang="ja-JP" sz="4000" dirty="0">
                <a:solidFill>
                  <a:prstClr val="black">
                    <a:lumMod val="75000"/>
                    <a:lumOff val="25000"/>
                  </a:prstClr>
                </a:solidFill>
              </a:rPr>
              <a:t/>
            </a:r>
            <a:br>
              <a:rPr lang="en-US" altLang="ja-JP" sz="4000" dirty="0">
                <a:solidFill>
                  <a:prstClr val="black">
                    <a:lumMod val="75000"/>
                    <a:lumOff val="25000"/>
                  </a:prstClr>
                </a:solidFill>
              </a:rPr>
            </a:br>
            <a:r>
              <a:rPr lang="ja-JP" altLang="en-US" sz="4000" dirty="0">
                <a:solidFill>
                  <a:prstClr val="black">
                    <a:lumMod val="75000"/>
                    <a:lumOff val="25000"/>
                  </a:prstClr>
                </a:solidFill>
              </a:rPr>
              <a:t>工事業種別の入札参加条件</a:t>
            </a:r>
            <a:endParaRPr kumimoji="1" lang="ja-JP" altLang="en-US" dirty="0"/>
          </a:p>
        </p:txBody>
      </p:sp>
      <p:sp>
        <p:nvSpPr>
          <p:cNvPr id="8" name="テキスト ボックス 7"/>
          <p:cNvSpPr txBox="1"/>
          <p:nvPr/>
        </p:nvSpPr>
        <p:spPr>
          <a:xfrm>
            <a:off x="1097280" y="2371533"/>
            <a:ext cx="2031325" cy="461665"/>
          </a:xfrm>
          <a:prstGeom prst="rect">
            <a:avLst/>
          </a:prstGeom>
          <a:noFill/>
        </p:spPr>
        <p:txBody>
          <a:bodyPr wrap="none" rtlCol="0">
            <a:spAutoFit/>
          </a:bodyPr>
          <a:lstStyle/>
          <a:p>
            <a:r>
              <a:rPr kumimoji="1" lang="ja-JP" altLang="en-US" sz="2400" b="1" dirty="0" smtClean="0">
                <a:latin typeface="メイリオ" panose="020B0604030504040204" pitchFamily="50" charset="-128"/>
                <a:ea typeface="メイリオ" panose="020B0604030504040204" pitchFamily="50" charset="-128"/>
              </a:rPr>
              <a:t>一般</a:t>
            </a:r>
            <a:r>
              <a:rPr kumimoji="1" lang="ja-JP" altLang="en-US" sz="2400" b="1" dirty="0">
                <a:latin typeface="メイリオ" panose="020B0604030504040204" pitchFamily="50" charset="-128"/>
                <a:ea typeface="メイリオ" panose="020B0604030504040204" pitchFamily="50" charset="-128"/>
              </a:rPr>
              <a:t>土木</a:t>
            </a:r>
            <a:r>
              <a:rPr kumimoji="1" lang="ja-JP" altLang="en-US" sz="2400" b="1" dirty="0" smtClean="0">
                <a:latin typeface="メイリオ" panose="020B0604030504040204" pitchFamily="50" charset="-128"/>
                <a:ea typeface="メイリオ" panose="020B0604030504040204" pitchFamily="50" charset="-128"/>
              </a:rPr>
              <a:t>工事</a:t>
            </a:r>
            <a:endParaRPr kumimoji="1" lang="ja-JP" altLang="en-US" sz="2400" b="1"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097278" y="3854749"/>
            <a:ext cx="1980029" cy="461665"/>
          </a:xfrm>
          <a:prstGeom prst="rect">
            <a:avLst/>
          </a:prstGeom>
          <a:noFill/>
        </p:spPr>
        <p:txBody>
          <a:bodyPr wrap="square" rtlCol="0">
            <a:spAutoFit/>
          </a:bodyPr>
          <a:lstStyle/>
          <a:p>
            <a:pPr algn="dist"/>
            <a:r>
              <a:rPr kumimoji="1" lang="ja-JP" altLang="en-US" sz="2400" b="1" dirty="0" smtClean="0">
                <a:latin typeface="メイリオ" panose="020B0604030504040204" pitchFamily="50" charset="-128"/>
                <a:ea typeface="メイリオ" panose="020B0604030504040204" pitchFamily="50" charset="-128"/>
              </a:rPr>
              <a:t>建築工事</a:t>
            </a:r>
            <a:endParaRPr kumimoji="1" lang="ja-JP" altLang="en-US" sz="2400"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1097279" y="5337966"/>
            <a:ext cx="1980028" cy="461665"/>
          </a:xfrm>
          <a:prstGeom prst="rect">
            <a:avLst/>
          </a:prstGeom>
          <a:noFill/>
        </p:spPr>
        <p:txBody>
          <a:bodyPr wrap="square" rtlCol="0">
            <a:spAutoFit/>
          </a:bodyPr>
          <a:lstStyle/>
          <a:p>
            <a:pPr algn="dist"/>
            <a:r>
              <a:rPr kumimoji="1" lang="ja-JP" altLang="en-US" sz="2400" b="1" dirty="0">
                <a:latin typeface="メイリオ" panose="020B0604030504040204" pitchFamily="50" charset="-128"/>
                <a:ea typeface="メイリオ" panose="020B0604030504040204" pitchFamily="50" charset="-128"/>
              </a:rPr>
              <a:t>電気</a:t>
            </a:r>
            <a:r>
              <a:rPr kumimoji="1" lang="ja-JP" altLang="en-US" sz="2400" b="1" dirty="0" smtClean="0">
                <a:latin typeface="メイリオ" panose="020B0604030504040204" pitchFamily="50" charset="-128"/>
                <a:ea typeface="メイリオ" panose="020B0604030504040204" pitchFamily="50" charset="-128"/>
              </a:rPr>
              <a:t>工事</a:t>
            </a:r>
            <a:endParaRPr kumimoji="1" lang="ja-JP" altLang="en-US" sz="2400" b="1" dirty="0">
              <a:latin typeface="メイリオ" panose="020B0604030504040204" pitchFamily="50" charset="-128"/>
              <a:ea typeface="メイリオ" panose="020B0604030504040204" pitchFamily="50" charset="-128"/>
            </a:endParaRPr>
          </a:p>
        </p:txBody>
      </p:sp>
      <p:graphicFrame>
        <p:nvGraphicFramePr>
          <p:cNvPr id="12" name="コンテンツ プレースホルダー 11"/>
          <p:cNvGraphicFramePr>
            <a:graphicFrameLocks noGrp="1"/>
          </p:cNvGraphicFramePr>
          <p:nvPr>
            <p:ph idx="1"/>
            <p:extLst>
              <p:ext uri="{D42A27DB-BD31-4B8C-83A1-F6EECF244321}">
                <p14:modId xmlns:p14="http://schemas.microsoft.com/office/powerpoint/2010/main" val="1037460813"/>
              </p:ext>
            </p:extLst>
          </p:nvPr>
        </p:nvGraphicFramePr>
        <p:xfrm>
          <a:off x="3104146" y="1807859"/>
          <a:ext cx="7182854" cy="1440180"/>
        </p:xfrm>
        <a:graphic>
          <a:graphicData uri="http://schemas.openxmlformats.org/drawingml/2006/table">
            <a:tbl>
              <a:tblPr firstRow="1" firstCol="1" bandRow="1">
                <a:tableStyleId>{5C22544A-7EE6-4342-B048-85BDC9FD1C3A}</a:tableStyleId>
              </a:tblPr>
              <a:tblGrid>
                <a:gridCol w="1418600">
                  <a:extLst>
                    <a:ext uri="{9D8B030D-6E8A-4147-A177-3AD203B41FA5}">
                      <a16:colId xmlns:a16="http://schemas.microsoft.com/office/drawing/2014/main" val="351235257"/>
                    </a:ext>
                  </a:extLst>
                </a:gridCol>
                <a:gridCol w="1083970">
                  <a:extLst>
                    <a:ext uri="{9D8B030D-6E8A-4147-A177-3AD203B41FA5}">
                      <a16:colId xmlns:a16="http://schemas.microsoft.com/office/drawing/2014/main" val="3938708935"/>
                    </a:ext>
                  </a:extLst>
                </a:gridCol>
                <a:gridCol w="1094873">
                  <a:extLst>
                    <a:ext uri="{9D8B030D-6E8A-4147-A177-3AD203B41FA5}">
                      <a16:colId xmlns:a16="http://schemas.microsoft.com/office/drawing/2014/main" val="2571833801"/>
                    </a:ext>
                  </a:extLst>
                </a:gridCol>
                <a:gridCol w="1937085">
                  <a:extLst>
                    <a:ext uri="{9D8B030D-6E8A-4147-A177-3AD203B41FA5}">
                      <a16:colId xmlns:a16="http://schemas.microsoft.com/office/drawing/2014/main" val="1417824179"/>
                    </a:ext>
                  </a:extLst>
                </a:gridCol>
                <a:gridCol w="1648326">
                  <a:extLst>
                    <a:ext uri="{9D8B030D-6E8A-4147-A177-3AD203B41FA5}">
                      <a16:colId xmlns:a16="http://schemas.microsoft.com/office/drawing/2014/main" val="2205567764"/>
                    </a:ext>
                  </a:extLst>
                </a:gridCol>
              </a:tblGrid>
              <a:tr h="0">
                <a:tc rowSpan="2">
                  <a:txBody>
                    <a:bodyPr/>
                    <a:lstStyle/>
                    <a:p>
                      <a:pPr algn="ctr">
                        <a:spcAft>
                          <a:spcPts val="0"/>
                        </a:spcAft>
                      </a:pPr>
                      <a:r>
                        <a:rPr lang="ja-JP" sz="1050" kern="100" dirty="0">
                          <a:effectLst/>
                        </a:rPr>
                        <a:t>設計価格</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gridSpan="3">
                  <a:txBody>
                    <a:bodyPr/>
                    <a:lstStyle/>
                    <a:p>
                      <a:pPr algn="ctr">
                        <a:spcAft>
                          <a:spcPts val="0"/>
                        </a:spcAft>
                      </a:pPr>
                      <a:r>
                        <a:rPr lang="ja-JP" sz="1050" kern="100" dirty="0">
                          <a:effectLst/>
                        </a:rPr>
                        <a:t>地域区分及び経営事項審査の総合評定値</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sz="1050" kern="100" dirty="0">
                          <a:effectLst/>
                        </a:rPr>
                        <a:t>対象の建設業の許可区分</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extLst>
                  <a:ext uri="{0D108BD9-81ED-4DB2-BD59-A6C34878D82A}">
                    <a16:rowId xmlns:a16="http://schemas.microsoft.com/office/drawing/2014/main" val="3677241576"/>
                  </a:ext>
                </a:extLst>
              </a:tr>
              <a:tr h="0">
                <a:tc vMerge="1">
                  <a:txBody>
                    <a:bodyPr/>
                    <a:lstStyle/>
                    <a:p>
                      <a:endParaRPr kumimoji="1" lang="ja-JP" altLang="en-US"/>
                    </a:p>
                  </a:txBody>
                  <a:tcPr/>
                </a:tc>
                <a:tc>
                  <a:txBody>
                    <a:bodyPr/>
                    <a:lstStyle/>
                    <a:p>
                      <a:pPr algn="ctr">
                        <a:spcAft>
                          <a:spcPts val="0"/>
                        </a:spcAft>
                      </a:pPr>
                      <a:r>
                        <a:rPr lang="ja-JP" sz="1050" kern="100">
                          <a:effectLst/>
                        </a:rPr>
                        <a:t>市内本店</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市内支店・</a:t>
                      </a:r>
                      <a:endParaRPr lang="ja-JP" sz="1200" kern="100">
                        <a:effectLst/>
                      </a:endParaRPr>
                    </a:p>
                    <a:p>
                      <a:pPr algn="ctr">
                        <a:spcAft>
                          <a:spcPts val="0"/>
                        </a:spcAft>
                      </a:pPr>
                      <a:r>
                        <a:rPr lang="ja-JP" sz="1050" kern="100">
                          <a:effectLst/>
                        </a:rPr>
                        <a:t>営業所</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市外</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1718593465"/>
                  </a:ext>
                </a:extLst>
              </a:tr>
              <a:tr h="0">
                <a:tc>
                  <a:txBody>
                    <a:bodyPr/>
                    <a:lstStyle/>
                    <a:p>
                      <a:pPr algn="just">
                        <a:spcAft>
                          <a:spcPts val="0"/>
                        </a:spcAft>
                      </a:pPr>
                      <a:r>
                        <a:rPr lang="en-US" sz="1050" kern="100" dirty="0">
                          <a:effectLst/>
                        </a:rPr>
                        <a:t>5,000</a:t>
                      </a:r>
                      <a:r>
                        <a:rPr lang="ja-JP" sz="1050" kern="100" dirty="0">
                          <a:effectLst/>
                        </a:rPr>
                        <a:t>万円以上</a:t>
                      </a:r>
                      <a:endParaRPr lang="ja-JP" sz="1200" kern="100" dirty="0">
                        <a:effectLst/>
                      </a:endParaRPr>
                    </a:p>
                    <a:p>
                      <a:pPr indent="666750" algn="just">
                        <a:spcAft>
                          <a:spcPts val="0"/>
                        </a:spcAft>
                      </a:pPr>
                      <a:r>
                        <a:rPr lang="en-US" sz="1050" kern="100" dirty="0">
                          <a:effectLst/>
                        </a:rPr>
                        <a:t>1</a:t>
                      </a:r>
                      <a:r>
                        <a:rPr lang="ja-JP" sz="1050" kern="100" dirty="0">
                          <a:effectLst/>
                        </a:rPr>
                        <a:t>億円未満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rowSpan="3">
                  <a:txBody>
                    <a:bodyPr/>
                    <a:lstStyle/>
                    <a:p>
                      <a:pPr algn="ctr">
                        <a:spcAft>
                          <a:spcPts val="0"/>
                        </a:spcAft>
                      </a:pPr>
                      <a:r>
                        <a:rPr lang="en-US" sz="1050" kern="100">
                          <a:effectLst/>
                        </a:rPr>
                        <a:t>800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3">
                  <a:txBody>
                    <a:bodyPr/>
                    <a:lstStyle/>
                    <a:p>
                      <a:pPr algn="ctr">
                        <a:spcAft>
                          <a:spcPts val="0"/>
                        </a:spcAft>
                      </a:pPr>
                      <a:r>
                        <a:rPr lang="en-US" sz="1050" kern="100">
                          <a:effectLst/>
                        </a:rPr>
                        <a:t>900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2">
                  <a:txBody>
                    <a:bodyPr/>
                    <a:lstStyle/>
                    <a:p>
                      <a:pPr algn="ctr">
                        <a:spcAft>
                          <a:spcPts val="0"/>
                        </a:spcAft>
                      </a:pPr>
                      <a:r>
                        <a:rPr lang="ja-JP" sz="1050" kern="100">
                          <a:effectLst/>
                        </a:rPr>
                        <a:t>－</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a:effectLst/>
                        </a:rPr>
                        <a:t>一般・特定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34789930"/>
                  </a:ext>
                </a:extLst>
              </a:tr>
              <a:tr h="0">
                <a:tc>
                  <a:txBody>
                    <a:bodyPr/>
                    <a:lstStyle/>
                    <a:p>
                      <a:pPr algn="just">
                        <a:spcAft>
                          <a:spcPts val="0"/>
                        </a:spcAft>
                      </a:pPr>
                      <a:r>
                        <a:rPr lang="en-US" sz="1050" kern="100" dirty="0">
                          <a:effectLst/>
                        </a:rPr>
                        <a:t>1</a:t>
                      </a:r>
                      <a:r>
                        <a:rPr lang="ja-JP" sz="1050" kern="100" dirty="0">
                          <a:effectLst/>
                        </a:rPr>
                        <a:t>億円以上</a:t>
                      </a:r>
                      <a:endParaRPr lang="ja-JP" sz="1200" kern="100" dirty="0">
                        <a:effectLst/>
                      </a:endParaRPr>
                    </a:p>
                    <a:p>
                      <a:pPr indent="133350"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50" kern="100">
                          <a:effectLst/>
                        </a:rPr>
                        <a:t>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290196622"/>
                  </a:ext>
                </a:extLst>
              </a:tr>
              <a:tr h="0">
                <a:tc>
                  <a:txBody>
                    <a:bodyPr/>
                    <a:lstStyle/>
                    <a:p>
                      <a:pPr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50" kern="100">
                          <a:effectLst/>
                        </a:rPr>
                        <a:t>都内本店・支店・営業所</a:t>
                      </a:r>
                      <a:endParaRPr lang="ja-JP" sz="1200" kern="100">
                        <a:effectLst/>
                      </a:endParaRPr>
                    </a:p>
                    <a:p>
                      <a:pPr algn="ctr">
                        <a:spcAft>
                          <a:spcPts val="0"/>
                        </a:spcAft>
                      </a:pPr>
                      <a:r>
                        <a:rPr lang="en-US" sz="1050" kern="100">
                          <a:effectLst/>
                        </a:rPr>
                        <a:t>1,000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dirty="0">
                          <a:effectLst/>
                        </a:rPr>
                        <a:t>特定</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46699196"/>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86125182"/>
              </p:ext>
            </p:extLst>
          </p:nvPr>
        </p:nvGraphicFramePr>
        <p:xfrm>
          <a:off x="3115725" y="3328518"/>
          <a:ext cx="7158395" cy="1440180"/>
        </p:xfrm>
        <a:graphic>
          <a:graphicData uri="http://schemas.openxmlformats.org/drawingml/2006/table">
            <a:tbl>
              <a:tblPr firstRow="1" firstCol="1" bandRow="1">
                <a:tableStyleId>{5C22544A-7EE6-4342-B048-85BDC9FD1C3A}</a:tableStyleId>
              </a:tblPr>
              <a:tblGrid>
                <a:gridCol w="1413769">
                  <a:extLst>
                    <a:ext uri="{9D8B030D-6E8A-4147-A177-3AD203B41FA5}">
                      <a16:colId xmlns:a16="http://schemas.microsoft.com/office/drawing/2014/main" val="2333365199"/>
                    </a:ext>
                  </a:extLst>
                </a:gridCol>
                <a:gridCol w="1085695">
                  <a:extLst>
                    <a:ext uri="{9D8B030D-6E8A-4147-A177-3AD203B41FA5}">
                      <a16:colId xmlns:a16="http://schemas.microsoft.com/office/drawing/2014/main" val="3601281068"/>
                    </a:ext>
                  </a:extLst>
                </a:gridCol>
                <a:gridCol w="1107583">
                  <a:extLst>
                    <a:ext uri="{9D8B030D-6E8A-4147-A177-3AD203B41FA5}">
                      <a16:colId xmlns:a16="http://schemas.microsoft.com/office/drawing/2014/main" val="2009457263"/>
                    </a:ext>
                  </a:extLst>
                </a:gridCol>
                <a:gridCol w="1944710">
                  <a:extLst>
                    <a:ext uri="{9D8B030D-6E8A-4147-A177-3AD203B41FA5}">
                      <a16:colId xmlns:a16="http://schemas.microsoft.com/office/drawing/2014/main" val="3793998159"/>
                    </a:ext>
                  </a:extLst>
                </a:gridCol>
                <a:gridCol w="1606638">
                  <a:extLst>
                    <a:ext uri="{9D8B030D-6E8A-4147-A177-3AD203B41FA5}">
                      <a16:colId xmlns:a16="http://schemas.microsoft.com/office/drawing/2014/main" val="1054684793"/>
                    </a:ext>
                  </a:extLst>
                </a:gridCol>
              </a:tblGrid>
              <a:tr h="0">
                <a:tc rowSpan="2">
                  <a:txBody>
                    <a:bodyPr/>
                    <a:lstStyle/>
                    <a:p>
                      <a:pPr algn="ctr">
                        <a:spcAft>
                          <a:spcPts val="0"/>
                        </a:spcAft>
                      </a:pPr>
                      <a:r>
                        <a:rPr lang="ja-JP" sz="1050" kern="100" dirty="0">
                          <a:effectLst/>
                        </a:rPr>
                        <a:t>設計価格</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gridSpan="3">
                  <a:txBody>
                    <a:bodyPr/>
                    <a:lstStyle/>
                    <a:p>
                      <a:pPr algn="ctr">
                        <a:spcAft>
                          <a:spcPts val="0"/>
                        </a:spcAft>
                      </a:pPr>
                      <a:r>
                        <a:rPr lang="ja-JP" sz="1050" kern="100" dirty="0">
                          <a:effectLst/>
                        </a:rPr>
                        <a:t>地域区分及び経営事項審査の総合評定値</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sz="1050" kern="100" dirty="0">
                          <a:effectLst/>
                        </a:rPr>
                        <a:t>対象の建設業の許可区分</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extLst>
                  <a:ext uri="{0D108BD9-81ED-4DB2-BD59-A6C34878D82A}">
                    <a16:rowId xmlns:a16="http://schemas.microsoft.com/office/drawing/2014/main" val="1149583025"/>
                  </a:ext>
                </a:extLst>
              </a:tr>
              <a:tr h="0">
                <a:tc vMerge="1">
                  <a:txBody>
                    <a:bodyPr/>
                    <a:lstStyle/>
                    <a:p>
                      <a:endParaRPr kumimoji="1" lang="ja-JP" altLang="en-US"/>
                    </a:p>
                  </a:txBody>
                  <a:tcPr/>
                </a:tc>
                <a:tc>
                  <a:txBody>
                    <a:bodyPr/>
                    <a:lstStyle/>
                    <a:p>
                      <a:pPr algn="ctr">
                        <a:spcAft>
                          <a:spcPts val="0"/>
                        </a:spcAft>
                      </a:pPr>
                      <a:r>
                        <a:rPr lang="ja-JP" sz="1050" kern="100">
                          <a:effectLst/>
                        </a:rPr>
                        <a:t>市内本店</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市内支店・</a:t>
                      </a:r>
                      <a:endParaRPr lang="ja-JP" sz="1200" kern="100">
                        <a:effectLst/>
                      </a:endParaRPr>
                    </a:p>
                    <a:p>
                      <a:pPr algn="ctr">
                        <a:spcAft>
                          <a:spcPts val="0"/>
                        </a:spcAft>
                      </a:pPr>
                      <a:r>
                        <a:rPr lang="ja-JP" sz="1050" kern="100">
                          <a:effectLst/>
                        </a:rPr>
                        <a:t>営業所</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市外</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230647967"/>
                  </a:ext>
                </a:extLst>
              </a:tr>
              <a:tr h="0">
                <a:tc>
                  <a:txBody>
                    <a:bodyPr/>
                    <a:lstStyle/>
                    <a:p>
                      <a:pPr algn="just">
                        <a:spcAft>
                          <a:spcPts val="0"/>
                        </a:spcAft>
                      </a:pPr>
                      <a:r>
                        <a:rPr lang="en-US" sz="1050" kern="100" dirty="0">
                          <a:effectLst/>
                        </a:rPr>
                        <a:t>5,000</a:t>
                      </a:r>
                      <a:r>
                        <a:rPr lang="ja-JP" sz="1050" kern="100" dirty="0">
                          <a:effectLst/>
                        </a:rPr>
                        <a:t>万円以上</a:t>
                      </a:r>
                      <a:endParaRPr lang="ja-JP" sz="1200" kern="100" dirty="0">
                        <a:effectLst/>
                      </a:endParaRPr>
                    </a:p>
                    <a:p>
                      <a:pPr indent="666750" algn="just">
                        <a:spcAft>
                          <a:spcPts val="0"/>
                        </a:spcAft>
                      </a:pPr>
                      <a:r>
                        <a:rPr lang="en-US" sz="1050" kern="100" dirty="0">
                          <a:effectLst/>
                        </a:rPr>
                        <a:t>1</a:t>
                      </a:r>
                      <a:r>
                        <a:rPr lang="ja-JP" sz="1050" kern="100" dirty="0">
                          <a:effectLst/>
                        </a:rPr>
                        <a:t>億円未満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rowSpan="3">
                  <a:txBody>
                    <a:bodyPr/>
                    <a:lstStyle/>
                    <a:p>
                      <a:pPr algn="ctr">
                        <a:spcAft>
                          <a:spcPts val="0"/>
                        </a:spcAft>
                      </a:pPr>
                      <a:r>
                        <a:rPr lang="en-US" sz="1050" kern="100">
                          <a:effectLst/>
                        </a:rPr>
                        <a:t>700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3">
                  <a:txBody>
                    <a:bodyPr/>
                    <a:lstStyle/>
                    <a:p>
                      <a:pPr algn="ctr">
                        <a:spcAft>
                          <a:spcPts val="0"/>
                        </a:spcAft>
                      </a:pPr>
                      <a:r>
                        <a:rPr lang="en-US" sz="1050" kern="100">
                          <a:effectLst/>
                        </a:rPr>
                        <a:t>800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2">
                  <a:txBody>
                    <a:bodyPr/>
                    <a:lstStyle/>
                    <a:p>
                      <a:pPr algn="ctr">
                        <a:spcAft>
                          <a:spcPts val="0"/>
                        </a:spcAft>
                      </a:pPr>
                      <a:r>
                        <a:rPr lang="ja-JP" sz="1050" kern="100">
                          <a:effectLst/>
                        </a:rPr>
                        <a:t>－</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a:effectLst/>
                        </a:rPr>
                        <a:t>一般・特定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309969252"/>
                  </a:ext>
                </a:extLst>
              </a:tr>
              <a:tr h="0">
                <a:tc>
                  <a:txBody>
                    <a:bodyPr/>
                    <a:lstStyle/>
                    <a:p>
                      <a:pPr algn="just">
                        <a:spcAft>
                          <a:spcPts val="0"/>
                        </a:spcAft>
                      </a:pPr>
                      <a:r>
                        <a:rPr lang="en-US" sz="1050" kern="100" dirty="0">
                          <a:effectLst/>
                        </a:rPr>
                        <a:t>1</a:t>
                      </a:r>
                      <a:r>
                        <a:rPr lang="ja-JP" sz="1050" kern="100" dirty="0">
                          <a:effectLst/>
                        </a:rPr>
                        <a:t>億円以上</a:t>
                      </a:r>
                      <a:endParaRPr lang="ja-JP" sz="1200" kern="100" dirty="0">
                        <a:effectLst/>
                      </a:endParaRPr>
                    </a:p>
                    <a:p>
                      <a:pPr indent="133350"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50" kern="100">
                          <a:effectLst/>
                        </a:rPr>
                        <a:t>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283042540"/>
                  </a:ext>
                </a:extLst>
              </a:tr>
              <a:tr h="0">
                <a:tc>
                  <a:txBody>
                    <a:bodyPr/>
                    <a:lstStyle/>
                    <a:p>
                      <a:pPr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50" kern="100">
                          <a:effectLst/>
                        </a:rPr>
                        <a:t>都内本店・支店・営業所</a:t>
                      </a:r>
                      <a:endParaRPr lang="ja-JP" sz="1200" kern="100">
                        <a:effectLst/>
                      </a:endParaRPr>
                    </a:p>
                    <a:p>
                      <a:pPr algn="ctr">
                        <a:spcAft>
                          <a:spcPts val="0"/>
                        </a:spcAft>
                      </a:pPr>
                      <a:r>
                        <a:rPr lang="en-US" sz="1050" kern="100">
                          <a:effectLst/>
                        </a:rPr>
                        <a:t>900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dirty="0">
                          <a:effectLst/>
                        </a:rPr>
                        <a:t>特定</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850709475"/>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765060243"/>
              </p:ext>
            </p:extLst>
          </p:nvPr>
        </p:nvGraphicFramePr>
        <p:xfrm>
          <a:off x="3128603" y="4849177"/>
          <a:ext cx="7145516" cy="1440180"/>
        </p:xfrm>
        <a:graphic>
          <a:graphicData uri="http://schemas.openxmlformats.org/drawingml/2006/table">
            <a:tbl>
              <a:tblPr firstRow="1" firstCol="1" bandRow="1">
                <a:tableStyleId>{5C22544A-7EE6-4342-B048-85BDC9FD1C3A}</a:tableStyleId>
              </a:tblPr>
              <a:tblGrid>
                <a:gridCol w="1411226">
                  <a:extLst>
                    <a:ext uri="{9D8B030D-6E8A-4147-A177-3AD203B41FA5}">
                      <a16:colId xmlns:a16="http://schemas.microsoft.com/office/drawing/2014/main" val="2816160131"/>
                    </a:ext>
                  </a:extLst>
                </a:gridCol>
                <a:gridCol w="1088239">
                  <a:extLst>
                    <a:ext uri="{9D8B030D-6E8A-4147-A177-3AD203B41FA5}">
                      <a16:colId xmlns:a16="http://schemas.microsoft.com/office/drawing/2014/main" val="270753593"/>
                    </a:ext>
                  </a:extLst>
                </a:gridCol>
                <a:gridCol w="1094704">
                  <a:extLst>
                    <a:ext uri="{9D8B030D-6E8A-4147-A177-3AD203B41FA5}">
                      <a16:colId xmlns:a16="http://schemas.microsoft.com/office/drawing/2014/main" val="1804667547"/>
                    </a:ext>
                  </a:extLst>
                </a:gridCol>
                <a:gridCol w="1916261">
                  <a:extLst>
                    <a:ext uri="{9D8B030D-6E8A-4147-A177-3AD203B41FA5}">
                      <a16:colId xmlns:a16="http://schemas.microsoft.com/office/drawing/2014/main" val="1099789277"/>
                    </a:ext>
                  </a:extLst>
                </a:gridCol>
                <a:gridCol w="1635086">
                  <a:extLst>
                    <a:ext uri="{9D8B030D-6E8A-4147-A177-3AD203B41FA5}">
                      <a16:colId xmlns:a16="http://schemas.microsoft.com/office/drawing/2014/main" val="3691520494"/>
                    </a:ext>
                  </a:extLst>
                </a:gridCol>
              </a:tblGrid>
              <a:tr h="0">
                <a:tc rowSpan="2">
                  <a:txBody>
                    <a:bodyPr/>
                    <a:lstStyle/>
                    <a:p>
                      <a:pPr algn="ctr">
                        <a:spcAft>
                          <a:spcPts val="0"/>
                        </a:spcAft>
                      </a:pPr>
                      <a:r>
                        <a:rPr lang="ja-JP" sz="1050" kern="100" dirty="0">
                          <a:effectLst/>
                        </a:rPr>
                        <a:t>設計価格</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gridSpan="3">
                  <a:txBody>
                    <a:bodyPr/>
                    <a:lstStyle/>
                    <a:p>
                      <a:pPr algn="ctr">
                        <a:spcAft>
                          <a:spcPts val="0"/>
                        </a:spcAft>
                      </a:pPr>
                      <a:r>
                        <a:rPr lang="ja-JP" sz="1050" kern="100" dirty="0">
                          <a:effectLst/>
                        </a:rPr>
                        <a:t>地域区分及び経営事項審査の総合評定値</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sz="1050" kern="100" dirty="0">
                          <a:effectLst/>
                        </a:rPr>
                        <a:t>対象の建設業の許可区分</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extLst>
                  <a:ext uri="{0D108BD9-81ED-4DB2-BD59-A6C34878D82A}">
                    <a16:rowId xmlns:a16="http://schemas.microsoft.com/office/drawing/2014/main" val="2382624759"/>
                  </a:ext>
                </a:extLst>
              </a:tr>
              <a:tr h="0">
                <a:tc vMerge="1">
                  <a:txBody>
                    <a:bodyPr/>
                    <a:lstStyle/>
                    <a:p>
                      <a:endParaRPr kumimoji="1" lang="ja-JP" altLang="en-US"/>
                    </a:p>
                  </a:txBody>
                  <a:tcPr/>
                </a:tc>
                <a:tc>
                  <a:txBody>
                    <a:bodyPr/>
                    <a:lstStyle/>
                    <a:p>
                      <a:pPr algn="ctr">
                        <a:spcAft>
                          <a:spcPts val="0"/>
                        </a:spcAft>
                      </a:pPr>
                      <a:r>
                        <a:rPr lang="ja-JP" sz="1050" kern="100">
                          <a:effectLst/>
                        </a:rPr>
                        <a:t>市内本店</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市内支店・</a:t>
                      </a:r>
                      <a:endParaRPr lang="ja-JP" sz="1200" kern="100">
                        <a:effectLst/>
                      </a:endParaRPr>
                    </a:p>
                    <a:p>
                      <a:pPr algn="ctr">
                        <a:spcAft>
                          <a:spcPts val="0"/>
                        </a:spcAft>
                      </a:pPr>
                      <a:r>
                        <a:rPr lang="ja-JP" sz="1050" kern="100">
                          <a:effectLst/>
                        </a:rPr>
                        <a:t>営業所</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050" kern="100">
                          <a:effectLst/>
                        </a:rPr>
                        <a:t>市外</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1504563288"/>
                  </a:ext>
                </a:extLst>
              </a:tr>
              <a:tr h="0">
                <a:tc>
                  <a:txBody>
                    <a:bodyPr/>
                    <a:lstStyle/>
                    <a:p>
                      <a:pPr algn="just">
                        <a:spcAft>
                          <a:spcPts val="0"/>
                        </a:spcAft>
                      </a:pPr>
                      <a:r>
                        <a:rPr lang="en-US" sz="1050" kern="100" dirty="0">
                          <a:effectLst/>
                        </a:rPr>
                        <a:t>5,000</a:t>
                      </a:r>
                      <a:r>
                        <a:rPr lang="ja-JP" sz="1050" kern="100" dirty="0">
                          <a:effectLst/>
                        </a:rPr>
                        <a:t>万円以上</a:t>
                      </a:r>
                      <a:endParaRPr lang="ja-JP" sz="1200" kern="100" dirty="0">
                        <a:effectLst/>
                      </a:endParaRPr>
                    </a:p>
                    <a:p>
                      <a:pPr indent="666750" algn="just">
                        <a:spcAft>
                          <a:spcPts val="0"/>
                        </a:spcAft>
                      </a:pPr>
                      <a:r>
                        <a:rPr lang="en-US" sz="1050" kern="100" dirty="0">
                          <a:effectLst/>
                        </a:rPr>
                        <a:t>1</a:t>
                      </a:r>
                      <a:r>
                        <a:rPr lang="ja-JP" sz="1050" kern="100" dirty="0">
                          <a:effectLst/>
                        </a:rPr>
                        <a:t>億円未満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rowSpan="3">
                  <a:txBody>
                    <a:bodyPr/>
                    <a:lstStyle/>
                    <a:p>
                      <a:pPr algn="ctr">
                        <a:spcAft>
                          <a:spcPts val="0"/>
                        </a:spcAft>
                      </a:pPr>
                      <a:r>
                        <a:rPr lang="en-US" sz="1050" kern="100">
                          <a:effectLst/>
                        </a:rPr>
                        <a:t>700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3">
                  <a:txBody>
                    <a:bodyPr/>
                    <a:lstStyle/>
                    <a:p>
                      <a:pPr algn="ctr">
                        <a:spcAft>
                          <a:spcPts val="0"/>
                        </a:spcAft>
                      </a:pPr>
                      <a:r>
                        <a:rPr lang="en-US" sz="1050" kern="100">
                          <a:effectLst/>
                        </a:rPr>
                        <a:t>800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a:effectLst/>
                        </a:rPr>
                        <a:t>－</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050" kern="100">
                          <a:effectLst/>
                        </a:rPr>
                        <a:t>一般・特定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26219355"/>
                  </a:ext>
                </a:extLst>
              </a:tr>
              <a:tr h="0">
                <a:tc>
                  <a:txBody>
                    <a:bodyPr/>
                    <a:lstStyle/>
                    <a:p>
                      <a:pPr algn="just">
                        <a:spcAft>
                          <a:spcPts val="0"/>
                        </a:spcAft>
                      </a:pPr>
                      <a:r>
                        <a:rPr lang="en-US" sz="1050" kern="100" dirty="0">
                          <a:effectLst/>
                        </a:rPr>
                        <a:t>1</a:t>
                      </a:r>
                      <a:r>
                        <a:rPr lang="ja-JP" sz="1050" kern="100" dirty="0">
                          <a:effectLst/>
                        </a:rPr>
                        <a:t>億円以上</a:t>
                      </a:r>
                      <a:endParaRPr lang="ja-JP" sz="1200" kern="100" dirty="0">
                        <a:effectLst/>
                      </a:endParaRPr>
                    </a:p>
                    <a:p>
                      <a:pPr indent="133350"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万円未満</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50" kern="100">
                          <a:effectLst/>
                        </a:rPr>
                        <a:t>多摩地域本店</a:t>
                      </a:r>
                      <a:endParaRPr lang="ja-JP" sz="1200" kern="100">
                        <a:effectLst/>
                      </a:endParaRPr>
                    </a:p>
                    <a:p>
                      <a:pPr algn="ctr">
                        <a:spcAft>
                          <a:spcPts val="0"/>
                        </a:spcAft>
                      </a:pPr>
                      <a:r>
                        <a:rPr lang="en-US" sz="1050" kern="100">
                          <a:effectLst/>
                        </a:rPr>
                        <a:t>900</a:t>
                      </a:r>
                      <a:r>
                        <a:rPr lang="ja-JP" sz="1050" kern="100">
                          <a:effectLst/>
                        </a:rPr>
                        <a:t>点以上</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rowSpan="2">
                  <a:txBody>
                    <a:bodyPr/>
                    <a:lstStyle/>
                    <a:p>
                      <a:pPr algn="ctr">
                        <a:spcAft>
                          <a:spcPts val="0"/>
                        </a:spcAft>
                      </a:pPr>
                      <a:r>
                        <a:rPr lang="ja-JP" sz="1050" kern="100">
                          <a:effectLst/>
                        </a:rPr>
                        <a:t>特定</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930541211"/>
                  </a:ext>
                </a:extLst>
              </a:tr>
              <a:tr h="0">
                <a:tc>
                  <a:txBody>
                    <a:bodyPr/>
                    <a:lstStyle/>
                    <a:p>
                      <a:pPr algn="just">
                        <a:spcAft>
                          <a:spcPts val="0"/>
                        </a:spcAft>
                      </a:pPr>
                      <a:r>
                        <a:rPr lang="en-US" sz="1050" kern="100" dirty="0">
                          <a:effectLst/>
                        </a:rPr>
                        <a:t>1</a:t>
                      </a:r>
                      <a:r>
                        <a:rPr lang="ja-JP" sz="1050" kern="100" dirty="0">
                          <a:effectLst/>
                        </a:rPr>
                        <a:t>億</a:t>
                      </a:r>
                      <a:r>
                        <a:rPr lang="en-US" sz="1050" kern="100" dirty="0">
                          <a:effectLst/>
                        </a:rPr>
                        <a:t>5,000</a:t>
                      </a:r>
                      <a:r>
                        <a:rPr lang="ja-JP" sz="1050" kern="100" dirty="0">
                          <a:effectLst/>
                        </a:rPr>
                        <a:t>万円以上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1">
                        <a:lumMod val="75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50" kern="100" dirty="0">
                          <a:effectLst/>
                        </a:rPr>
                        <a:t>都内本店・支店・営業所</a:t>
                      </a:r>
                      <a:endParaRPr lang="ja-JP" sz="1200" kern="100" dirty="0">
                        <a:effectLst/>
                      </a:endParaRPr>
                    </a:p>
                    <a:p>
                      <a:pPr algn="ctr">
                        <a:spcAft>
                          <a:spcPts val="0"/>
                        </a:spcAft>
                      </a:pPr>
                      <a:r>
                        <a:rPr lang="en-US" sz="1050" kern="100" dirty="0">
                          <a:effectLst/>
                        </a:rPr>
                        <a:t>900</a:t>
                      </a:r>
                      <a:r>
                        <a:rPr lang="ja-JP" sz="1050" kern="100" dirty="0">
                          <a:effectLst/>
                        </a:rPr>
                        <a:t>点以上</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263733301"/>
                  </a:ext>
                </a:extLst>
              </a:tr>
            </a:tbl>
          </a:graphicData>
        </a:graphic>
      </p:graphicFrame>
      <p:sp>
        <p:nvSpPr>
          <p:cNvPr id="5" name="スライド番号プレースホルダー 4"/>
          <p:cNvSpPr>
            <a:spLocks noGrp="1"/>
          </p:cNvSpPr>
          <p:nvPr>
            <p:ph type="sldNum" sz="quarter" idx="12"/>
          </p:nvPr>
        </p:nvSpPr>
        <p:spPr/>
        <p:txBody>
          <a:bodyPr/>
          <a:lstStyle/>
          <a:p>
            <a:fld id="{2BD14A09-4A85-43F6-B965-0330E39F61FC}" type="slidenum">
              <a:rPr kumimoji="1" lang="ja-JP" altLang="en-US" smtClean="0"/>
              <a:pPr/>
              <a:t>9</a:t>
            </a:fld>
            <a:endParaRPr kumimoji="1" lang="ja-JP" altLang="en-US"/>
          </a:p>
        </p:txBody>
      </p:sp>
    </p:spTree>
    <p:extLst>
      <p:ext uri="{BB962C8B-B14F-4D97-AF65-F5344CB8AC3E}">
        <p14:creationId xmlns:p14="http://schemas.microsoft.com/office/powerpoint/2010/main" val="681315838"/>
      </p:ext>
    </p:extLst>
  </p:cSld>
  <p:clrMapOvr>
    <a:masterClrMapping/>
  </p:clrMapOvr>
  <p:timing>
    <p:tnLst>
      <p:par>
        <p:cTn id="1" dur="indefinite" restart="never" nodeType="tmRoot"/>
      </p:par>
    </p:tnLst>
  </p:timing>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1636</TotalTime>
  <Words>3261</Words>
  <Application>Microsoft Office PowerPoint</Application>
  <PresentationFormat>ワイド画面</PresentationFormat>
  <Paragraphs>686</Paragraphs>
  <Slides>44</Slides>
  <Notes>0</Notes>
  <HiddenSlides>0</HiddenSlides>
  <MMClips>0</MMClips>
  <ScaleCrop>false</ScaleCrop>
  <HeadingPairs>
    <vt:vector size="8" baseType="variant">
      <vt:variant>
        <vt:lpstr>使用されているフォント</vt:lpstr>
      </vt:variant>
      <vt:variant>
        <vt:i4>10</vt:i4>
      </vt:variant>
      <vt:variant>
        <vt:lpstr>テーマ</vt:lpstr>
      </vt:variant>
      <vt:variant>
        <vt:i4>1</vt:i4>
      </vt:variant>
      <vt:variant>
        <vt:lpstr>埋め込まれた OLE サーバー</vt:lpstr>
      </vt:variant>
      <vt:variant>
        <vt:i4>1</vt:i4>
      </vt:variant>
      <vt:variant>
        <vt:lpstr>スライド タイトル</vt:lpstr>
      </vt:variant>
      <vt:variant>
        <vt:i4>44</vt:i4>
      </vt:variant>
    </vt:vector>
  </HeadingPairs>
  <TitlesOfParts>
    <vt:vector size="56" baseType="lpstr">
      <vt:lpstr>ＭＳ Ｐゴシック</vt:lpstr>
      <vt:lpstr>ＭＳ 明朝</vt:lpstr>
      <vt:lpstr>新細明體</vt:lpstr>
      <vt:lpstr>UD デジタル 教科書体 NP-B</vt:lpstr>
      <vt:lpstr>メイリオ</vt:lpstr>
      <vt:lpstr>游ゴシック</vt:lpstr>
      <vt:lpstr>Calibri</vt:lpstr>
      <vt:lpstr>Calibri Light</vt:lpstr>
      <vt:lpstr>Century</vt:lpstr>
      <vt:lpstr>Times New Roman</vt:lpstr>
      <vt:lpstr>レトロスペクト</vt:lpstr>
      <vt:lpstr>グラフ</vt:lpstr>
      <vt:lpstr>契約制度見直しの概要について  －令和３年１０月１日実施－</vt:lpstr>
      <vt:lpstr>制度見直しの背景</vt:lpstr>
      <vt:lpstr>不正行為の再発防止に向けた対応策</vt:lpstr>
      <vt:lpstr>１　入札方法の見直し 　・条件付一般競争入札の対象を広げる検討をすること </vt:lpstr>
      <vt:lpstr>入札参加事業者の地域要件</vt:lpstr>
      <vt:lpstr>予定価格５，０００万円以上の工事 入札参加条件の基本的な考え方</vt:lpstr>
      <vt:lpstr>予定価格５，０００万円以上の工事 入札参加条件の基本的な考え方</vt:lpstr>
      <vt:lpstr>予定価格５，０００万円以上の工事 工事業種別の入札参加条件</vt:lpstr>
      <vt:lpstr>予定価格５，０００万円以上の工事 工事業種別の入札参加条件</vt:lpstr>
      <vt:lpstr>予定価格５，０００万円以上の工事 工事業種別の入札参加条件</vt:lpstr>
      <vt:lpstr>予定価格５，０００万円以上の工事 工事業種別の入札参加条件</vt:lpstr>
      <vt:lpstr>予定価格５，０００万円以上の工事 工事業種別の入札参加条件</vt:lpstr>
      <vt:lpstr>　１　入札方法の見直し 　 ・予定価格等を不正に入手しようとする働きかけを防止する入　　 　　札方法を検討すること </vt:lpstr>
      <vt:lpstr>予定価格の事前公表 概要</vt:lpstr>
      <vt:lpstr>総合評価方式 概要</vt:lpstr>
      <vt:lpstr>総合評価方式 評価値の算出方法</vt:lpstr>
      <vt:lpstr>総合評価方式 価格評価点の算出方法</vt:lpstr>
      <vt:lpstr>総合評価方式 価格評価点の算出イメージ</vt:lpstr>
      <vt:lpstr>総合評価方式 技術評価点の評価項目</vt:lpstr>
      <vt:lpstr>総合評価方式 技術評価点の評価項目</vt:lpstr>
      <vt:lpstr>総合評価方式 技術評価点の評価項目</vt:lpstr>
      <vt:lpstr>総合評価方式 技術評価点の評価項目</vt:lpstr>
      <vt:lpstr>総合評価方式 技術評価点の評価項目</vt:lpstr>
      <vt:lpstr>総合評価方式 技術評価点の評価項目</vt:lpstr>
      <vt:lpstr>総合評価方式 技術評価点の評価項目</vt:lpstr>
      <vt:lpstr>総合評価方式 技術評価点の評価項目</vt:lpstr>
      <vt:lpstr>総合評価方式 技術評価点の評価項目</vt:lpstr>
      <vt:lpstr>総合評価方式 技術評価点の評価項目</vt:lpstr>
      <vt:lpstr>総合評価方式 技術評価点の評価項目</vt:lpstr>
      <vt:lpstr>総合評価方式 技術評価点の評価項目</vt:lpstr>
      <vt:lpstr>総合評価方式 技術評価点の申出</vt:lpstr>
      <vt:lpstr>　２　不正業者に対する厳罰化 　・不正行為に対する厳罰化を検討すること </vt:lpstr>
      <vt:lpstr>指名停止措置基準の改正 概要</vt:lpstr>
      <vt:lpstr>違約金条項の制定 概要</vt:lpstr>
      <vt:lpstr>違約金の率の変更 概要</vt:lpstr>
      <vt:lpstr>　３　入札及び契約の透明性の向上と適正化 　・入札等を監視する第三者機関の設置を検討すること </vt:lpstr>
      <vt:lpstr>　　４　「不正な働きかけ」への対応 　　・「不正な働きかけ」への対応手順を定めること </vt:lpstr>
      <vt:lpstr>その他の制度変更　－入札スケジュール－ 工事入札のスケジュールを変更します</vt:lpstr>
      <vt:lpstr>その他の制度変更　－入札スケジュール－ 工事入札の見積り期間を延ばします</vt:lpstr>
      <vt:lpstr>その他の制度変更　－低入札価格調査制度－ 低入札価格調査制度の対象案件が増えます</vt:lpstr>
      <vt:lpstr>その他の制度変更　－低入札価格調査制度－ 低入札価格調査制度に失格基準を設けます</vt:lpstr>
      <vt:lpstr>その他の制度変更　－低入札価格調査制度－ 低入札価格調査を受けた場合、契約保証金等を増額します</vt:lpstr>
      <vt:lpstr>その他の制度変更　－積算内訳書－ 積算内訳書に法定福利費の明示をお願いします</vt:lpstr>
      <vt:lpstr>その他の制度変更　－現場代理人常駐義務の緩和－ 現場代理人常駐義務の緩和措置基準の改正</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府中市</dc:creator>
  <cp:lastModifiedBy>府中市</cp:lastModifiedBy>
  <cp:revision>176</cp:revision>
  <cp:lastPrinted>2021-09-08T10:35:59Z</cp:lastPrinted>
  <dcterms:created xsi:type="dcterms:W3CDTF">2021-09-01T01:22:14Z</dcterms:created>
  <dcterms:modified xsi:type="dcterms:W3CDTF">2021-09-27T09:26:58Z</dcterms:modified>
</cp:coreProperties>
</file>