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障害者福祉課" initials="障害者福祉課" lastIdx="2" clrIdx="0">
    <p:extLst>
      <p:ext uri="{19B8F6BF-5375-455C-9EA6-DF929625EA0E}">
        <p15:presenceInfo xmlns:p15="http://schemas.microsoft.com/office/powerpoint/2012/main" userId="S-1-5-21-4183352357-3000086426-2318573744-11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66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presProps" Target="presProps.xml" />
  <Relationship Id="rId3" Type="http://schemas.openxmlformats.org/officeDocument/2006/relationships/slide" Target="slides/slide2.xml" />
  <Relationship Id="rId7" Type="http://schemas.openxmlformats.org/officeDocument/2006/relationships/commentAuthors" Target="commentAuthor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notesMaster" Target="notesMasters/notesMaster1.xml" />
  <Relationship Id="rId11" Type="http://schemas.openxmlformats.org/officeDocument/2006/relationships/tableStyles" Target="tableStyles.xml" />
  <Relationship Id="rId5" Type="http://schemas.openxmlformats.org/officeDocument/2006/relationships/slide" Target="slides/slide4.xml" />
  <Relationship Id="rId10" Type="http://schemas.openxmlformats.org/officeDocument/2006/relationships/theme" Target="theme/theme1.xml" />
  <Relationship Id="rId4" Type="http://schemas.openxmlformats.org/officeDocument/2006/relationships/slide" Target="slides/slide3.xml" />
  <Relationship Id="rId9" Type="http://schemas.openxmlformats.org/officeDocument/2006/relationships/viewProps" Target="viewProps.xml" />
</Relationships>
</file>

<file path=ppt/charts/_rels/chart1.xml.rels>&#65279;<?xml version="1.0" encoding="utf-8" standalone="yes"?>
<Relationships xmlns="http://schemas.openxmlformats.org/package/2006/relationships">
  <Relationship Id="rId3" Type="http://schemas.openxmlformats.org/officeDocument/2006/relationships/chartUserShapes" Target="../drawings/drawing1.xml" />
  <Relationship Id="rId2" Type="http://schemas.openxmlformats.org/officeDocument/2006/relationships/package" Target="../embeddings/Microsoft_Excel_Worksheet.xlsx" />
  <Relationship Id="rId1" Type="http://schemas.openxmlformats.org/officeDocument/2006/relationships/themeOverride" Target="../theme/themeOverride1.xml" />
</Relationships>
</file>

<file path=ppt/charts/_rels/chart2.xml.rels>&#65279;<?xml version="1.0" encoding="utf-8" standalone="yes"?>
<Relationships xmlns="http://schemas.openxmlformats.org/package/2006/relationships">
  <Relationship Id="rId3" Type="http://schemas.openxmlformats.org/officeDocument/2006/relationships/package" Target="../embeddings/Microsoft_Excel_Worksheet1.xlsx" />
  <Relationship Id="rId2" Type="http://schemas.microsoft.com/office/2011/relationships/chartColorStyle" Target="colors1.xml" />
  <Relationship Id="rId1" Type="http://schemas.microsoft.com/office/2011/relationships/chartStyle" Target="style1.xml" />
  <Relationship Id="rId4" Type="http://schemas.openxmlformats.org/officeDocument/2006/relationships/chartUserShapes" Target="../drawings/drawing2.xml" />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776039407244105E-2"/>
          <c:y val="0.18467001698477881"/>
          <c:w val="0.94693823465532956"/>
          <c:h val="0.7394094297884267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乳児期</c:v>
                </c:pt>
              </c:strCache>
            </c:strRef>
          </c:tx>
          <c:spPr>
            <a:pattFill prst="pct10">
              <a:fgClr>
                <a:schemeClr val="accent1"/>
              </a:fgClr>
              <a:bgClr>
                <a:schemeClr val="bg1"/>
              </a:bgClr>
            </a:pattFill>
            <a:ln w="28575"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pct10">
                <a:fgClr>
                  <a:sysClr val="window" lastClr="FFFFFF"/>
                </a:fgClr>
                <a:bgClr>
                  <a:sysClr val="windowText" lastClr="000000"/>
                </a:bgClr>
              </a:pattFill>
              <a:ln w="28575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DBB-4314-9014-149A51567AF0}"/>
              </c:ext>
            </c:extLst>
          </c:dPt>
          <c:dLbls>
            <c:dLbl>
              <c:idx val="0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BDBB-4314-9014-149A51567AF0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BB-4314-9014-149A51567AF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幼児期</c:v>
                </c:pt>
              </c:strCache>
            </c:strRef>
          </c:tx>
          <c:spPr>
            <a:pattFill prst="wdDnDiag">
              <a:fgClr>
                <a:srgbClr val="0070C0"/>
              </a:fgClr>
              <a:bgClr>
                <a:sysClr val="window" lastClr="FFFFFF"/>
              </a:bgClr>
            </a:pattFill>
            <a:ln w="28575"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spPr>
                <a:solidFill>
                  <a:schemeClr val="bg1"/>
                </a:solidFill>
                <a:ln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BDBB-4314-9014-149A51567AF0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Sheet1!$B$3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BB-4314-9014-149A51567AF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小学１年生～３年生</c:v>
                </c:pt>
              </c:strCache>
            </c:strRef>
          </c:tx>
          <c:spPr>
            <a:pattFill prst="solidDmnd">
              <a:fgClr>
                <a:srgbClr val="FFFF00"/>
              </a:fgClr>
              <a:bgClr>
                <a:sysClr val="window" lastClr="FFFFFF"/>
              </a:bgClr>
            </a:pattFill>
            <a:ln w="28575"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spPr>
                <a:solidFill>
                  <a:schemeClr val="bg1"/>
                </a:solidFill>
                <a:ln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F-BDBB-4314-9014-149A51567AF0}"/>
                </c:ext>
              </c:extLst>
            </c:dLbl>
            <c:spPr>
              <a:solidFill>
                <a:schemeClr val="bg1"/>
              </a:solidFill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Sheet1!$B$4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BB-4314-9014-149A51567AF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小学４年生～６年生</c:v>
                </c:pt>
              </c:strCache>
            </c:strRef>
          </c:tx>
          <c:spPr>
            <a:pattFill prst="ltHorz">
              <a:fgClr>
                <a:srgbClr val="00B050"/>
              </a:fgClr>
              <a:bgClr>
                <a:sysClr val="window" lastClr="FFFFFF"/>
              </a:bgClr>
            </a:pattFill>
            <a:ln w="28575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ltHorz">
                <a:fgClr>
                  <a:srgbClr val="00B050"/>
                </a:fgClr>
                <a:bgClr>
                  <a:sysClr val="window" lastClr="FFFFFF"/>
                </a:bgClr>
              </a:pattFill>
              <a:ln w="28575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DBB-4314-9014-149A51567AF0}"/>
              </c:ext>
            </c:extLst>
          </c:dPt>
          <c:dLbls>
            <c:dLbl>
              <c:idx val="0"/>
              <c:spPr>
                <a:solidFill>
                  <a:sysClr val="window" lastClr="FFFFFF"/>
                </a:solidFill>
                <a:ln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BDBB-4314-9014-149A51567AF0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Sheet1!$B$5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DBB-4314-9014-149A51567AF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中学生</c:v>
                </c:pt>
              </c:strCache>
            </c:strRef>
          </c:tx>
          <c:spPr>
            <a:pattFill prst="pct5">
              <a:fgClr>
                <a:sysClr val="window" lastClr="FFFFFF"/>
              </a:fgClr>
              <a:bgClr>
                <a:srgbClr val="FF0000"/>
              </a:bgClr>
            </a:pattFill>
            <a:ln w="28575"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BDBB-4314-9014-149A51567AF0}"/>
              </c:ext>
            </c:extLst>
          </c:dPt>
          <c:dLbls>
            <c:dLbl>
              <c:idx val="0"/>
              <c:spPr>
                <a:solidFill>
                  <a:sysClr val="window" lastClr="FFFFFF"/>
                </a:solidFill>
                <a:ln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A-BDBB-4314-9014-149A51567AF0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Sheet1!$B$6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DBB-4314-9014-149A51567AF0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高校生</c:v>
                </c:pt>
              </c:strCache>
            </c:strRef>
          </c:tx>
          <c:spPr>
            <a:solidFill>
              <a:srgbClr val="FFC000"/>
            </a:solidFill>
            <a:ln w="28575"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BDBB-4314-9014-149A51567AF0}"/>
              </c:ext>
            </c:extLst>
          </c:dPt>
          <c:dLbls>
            <c:dLbl>
              <c:idx val="0"/>
              <c:spPr>
                <a:solidFill>
                  <a:sysClr val="window" lastClr="FFFFFF"/>
                </a:solidFill>
                <a:ln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D-BDBB-4314-9014-149A51567AF0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Sheet1!$B$7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BB-4314-9014-149A51567A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5267400"/>
        <c:axId val="395267728"/>
      </c:barChart>
      <c:catAx>
        <c:axId val="3952674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5267728"/>
        <c:crosses val="autoZero"/>
        <c:auto val="1"/>
        <c:lblAlgn val="ctr"/>
        <c:lblOffset val="100"/>
        <c:noMultiLvlLbl val="0"/>
      </c:catAx>
      <c:valAx>
        <c:axId val="395267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9526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604150770914823"/>
          <c:y val="3.8043666109798951E-2"/>
          <c:w val="0.61819998348571448"/>
          <c:h val="0.9356184111988017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未就学児</c:v>
                </c:pt>
              </c:strCache>
            </c:strRef>
          </c:tx>
          <c:spPr>
            <a:pattFill prst="pct90">
              <a:fgClr>
                <a:schemeClr val="tx1"/>
              </a:fgClr>
              <a:bgClr>
                <a:srgbClr val="0070C0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在宅レスパイト利用児童</c:v>
                </c:pt>
                <c:pt idx="1">
                  <c:v>短期入所を利用している児童</c:v>
                </c:pt>
                <c:pt idx="2">
                  <c:v>児童発達・放デイを利用している児童</c:v>
                </c:pt>
                <c:pt idx="3">
                  <c:v>居宅介護を利用している児童</c:v>
                </c:pt>
                <c:pt idx="4">
                  <c:v>重症心身障害児</c:v>
                </c:pt>
                <c:pt idx="5">
                  <c:v>肢体不自由のある児童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16</c:v>
                </c:pt>
                <c:pt idx="1">
                  <c:v>6</c:v>
                </c:pt>
                <c:pt idx="2">
                  <c:v>11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69-4ADD-977C-11C86962CA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小学生</c:v>
                </c:pt>
              </c:strCache>
            </c:strRef>
          </c:tx>
          <c:spPr>
            <a:pattFill prst="wdUpDiag">
              <a:fgClr>
                <a:srgbClr val="00B050"/>
              </a:fgClr>
              <a:bgClr>
                <a:srgbClr val="FFFF00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在宅レスパイト利用児童</c:v>
                </c:pt>
                <c:pt idx="1">
                  <c:v>短期入所を利用している児童</c:v>
                </c:pt>
                <c:pt idx="2">
                  <c:v>児童発達・放デイを利用している児童</c:v>
                </c:pt>
                <c:pt idx="3">
                  <c:v>居宅介護を利用している児童</c:v>
                </c:pt>
                <c:pt idx="4">
                  <c:v>重症心身障害児</c:v>
                </c:pt>
                <c:pt idx="5">
                  <c:v>肢体不自由のある児童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13</c:v>
                </c:pt>
                <c:pt idx="1">
                  <c:v>18</c:v>
                </c:pt>
                <c:pt idx="2">
                  <c:v>16</c:v>
                </c:pt>
                <c:pt idx="3">
                  <c:v>9</c:v>
                </c:pt>
                <c:pt idx="4">
                  <c:v>18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69-4ADD-977C-11C86962CA8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中・高校生</c:v>
                </c:pt>
              </c:strCache>
            </c:strRef>
          </c:tx>
          <c:spPr>
            <a:pattFill prst="dkVert">
              <a:fgClr>
                <a:srgbClr val="FF6699"/>
              </a:fgClr>
              <a:bgClr>
                <a:srgbClr val="FFC000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0505551175734542E-16"/>
                  <c:y val="-1.0730140844697028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69-4ADD-977C-11C86962CA8E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在宅レスパイト利用児童</c:v>
                </c:pt>
                <c:pt idx="1">
                  <c:v>短期入所を利用している児童</c:v>
                </c:pt>
                <c:pt idx="2">
                  <c:v>児童発達・放デイを利用している児童</c:v>
                </c:pt>
                <c:pt idx="3">
                  <c:v>居宅介護を利用している児童</c:v>
                </c:pt>
                <c:pt idx="4">
                  <c:v>重症心身障害児</c:v>
                </c:pt>
                <c:pt idx="5">
                  <c:v>肢体不自由のある児童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6</c:v>
                </c:pt>
                <c:pt idx="4">
                  <c:v>10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69-4ADD-977C-11C86962CA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608552"/>
        <c:axId val="635609536"/>
      </c:barChart>
      <c:catAx>
        <c:axId val="635608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635609536"/>
        <c:crosses val="autoZero"/>
        <c:auto val="1"/>
        <c:lblAlgn val="ctr"/>
        <c:lblOffset val="100"/>
        <c:noMultiLvlLbl val="0"/>
      </c:catAx>
      <c:valAx>
        <c:axId val="6356095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35608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0.07192</cdr:x>
      <cdr:y>0.73712</cdr:y>
    </cdr:from>
    <cdr:to>
      <cdr:x>0.20625</cdr:x>
      <cdr:y>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94B0DEE-E1CB-4F82-AD35-458EE8AEEF37}"/>
            </a:ext>
          </a:extLst>
        </cdr:cNvPr>
        <cdr:cNvSpPr txBox="1"/>
      </cdr:nvSpPr>
      <cdr:spPr>
        <a:xfrm xmlns:a="http://schemas.openxmlformats.org/drawingml/2006/main">
          <a:off x="637460" y="6169276"/>
          <a:ext cx="1190625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▲乳児期</a:t>
          </a:r>
          <a:endParaRPr kumimoji="1" lang="en-US" altLang="ja-JP" sz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 xmlns:a="http://schemas.openxmlformats.org/drawingml/2006/main">
          <a:r>
            <a: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０～２歳児</a:t>
          </a:r>
          <a:endParaRPr lang="en-US" altLang="ja-JP" sz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 xmlns:a="http://schemas.openxmlformats.org/drawingml/2006/main">
          <a:r>
            <a: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クラス</a:t>
          </a:r>
        </a:p>
      </cdr:txBody>
    </cdr:sp>
  </cdr:relSizeAnchor>
  <cdr:relSizeAnchor xmlns:cdr="http://schemas.openxmlformats.org/drawingml/2006/chartDrawing">
    <cdr:from>
      <cdr:x>0.33777</cdr:x>
      <cdr:y>0.73712</cdr:y>
    </cdr:from>
    <cdr:to>
      <cdr:x>0.5</cdr:x>
      <cdr:y>0.92489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94B0DEE-E1CB-4F82-AD35-458EE8AEEF37}"/>
            </a:ext>
          </a:extLst>
        </cdr:cNvPr>
        <cdr:cNvSpPr txBox="1"/>
      </cdr:nvSpPr>
      <cdr:spPr>
        <a:xfrm xmlns:a="http://schemas.openxmlformats.org/drawingml/2006/main">
          <a:off x="2993735" y="1812340"/>
          <a:ext cx="1437938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▲</a:t>
          </a:r>
          <a:r>
            <a: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小学１年～３年</a:t>
          </a:r>
          <a:endParaRPr kumimoji="1" lang="en-US" altLang="ja-JP" sz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 xmlns:a="http://schemas.openxmlformats.org/drawingml/2006/main">
          <a:r>
            <a: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</a:t>
          </a:r>
          <a:r>
            <a: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クラス</a:t>
          </a:r>
        </a:p>
      </cdr:txBody>
    </cdr:sp>
  </cdr:relSizeAnchor>
  <cdr:relSizeAnchor xmlns:cdr="http://schemas.openxmlformats.org/drawingml/2006/chartDrawing">
    <cdr:from>
      <cdr:x>0.53966</cdr:x>
      <cdr:y>0.73973</cdr:y>
    </cdr:from>
    <cdr:to>
      <cdr:x>0.70189</cdr:x>
      <cdr:y>0.9275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B06A60AE-46CA-46BF-BD5C-B4F0AA60EB54}"/>
            </a:ext>
          </a:extLst>
        </cdr:cNvPr>
        <cdr:cNvSpPr txBox="1"/>
      </cdr:nvSpPr>
      <cdr:spPr>
        <a:xfrm xmlns:a="http://schemas.openxmlformats.org/drawingml/2006/main">
          <a:off x="4783183" y="1818756"/>
          <a:ext cx="1437938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▲</a:t>
          </a:r>
          <a:r>
            <a: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小学４年～６年</a:t>
          </a:r>
          <a:endParaRPr kumimoji="1" lang="en-US" altLang="ja-JP" sz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 xmlns:a="http://schemas.openxmlformats.org/drawingml/2006/main">
          <a:r>
            <a: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</a:t>
          </a:r>
          <a:r>
            <a: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クラス</a:t>
          </a:r>
        </a:p>
      </cdr:txBody>
    </cdr:sp>
  </cdr:relSizeAnchor>
  <cdr:relSizeAnchor xmlns:cdr="http://schemas.openxmlformats.org/drawingml/2006/chartDrawing">
    <cdr:from>
      <cdr:x>0.75138</cdr:x>
      <cdr:y>0.73883</cdr:y>
    </cdr:from>
    <cdr:to>
      <cdr:x>0.85454</cdr:x>
      <cdr:y>0.8515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B06A60AE-46CA-46BF-BD5C-B4F0AA60EB54}"/>
            </a:ext>
          </a:extLst>
        </cdr:cNvPr>
        <cdr:cNvSpPr txBox="1"/>
      </cdr:nvSpPr>
      <cdr:spPr>
        <a:xfrm xmlns:a="http://schemas.openxmlformats.org/drawingml/2006/main">
          <a:off x="6659718" y="1816548"/>
          <a:ext cx="91440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▲中学生</a:t>
          </a:r>
        </a:p>
      </cdr:txBody>
    </cdr:sp>
  </cdr:relSizeAnchor>
  <cdr:relSizeAnchor xmlns:cdr="http://schemas.openxmlformats.org/drawingml/2006/chartDrawing">
    <cdr:from>
      <cdr:x>0.87925</cdr:x>
      <cdr:y>0.73712</cdr:y>
    </cdr:from>
    <cdr:to>
      <cdr:x>0.97805</cdr:x>
      <cdr:y>0.84978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F5CA0CC-7FD3-4B20-BC59-D76DDD503271}"/>
            </a:ext>
          </a:extLst>
        </cdr:cNvPr>
        <cdr:cNvSpPr txBox="1"/>
      </cdr:nvSpPr>
      <cdr:spPr>
        <a:xfrm xmlns:a="http://schemas.openxmlformats.org/drawingml/2006/main">
          <a:off x="7793058" y="1812342"/>
          <a:ext cx="87576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▲高校生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0.36568</cdr:x>
      <cdr:y>0.02949</cdr:y>
    </cdr:from>
    <cdr:to>
      <cdr:x>0.43893</cdr:x>
      <cdr:y>0.09332</cdr:y>
    </cdr:to>
    <cdr:sp macro="" textlink="">
      <cdr:nvSpPr>
        <cdr:cNvPr id="2" name="右中かっこ 1">
          <a:extLst xmlns:a="http://schemas.openxmlformats.org/drawingml/2006/main">
            <a:ext uri="{FF2B5EF4-FFF2-40B4-BE49-F238E27FC236}">
              <a16:creationId xmlns:a16="http://schemas.microsoft.com/office/drawing/2014/main" id="{523D2EAF-2EA5-4272-A471-28E89EC758A7}"/>
            </a:ext>
          </a:extLst>
        </cdr:cNvPr>
        <cdr:cNvSpPr/>
      </cdr:nvSpPr>
      <cdr:spPr>
        <a:xfrm xmlns:a="http://schemas.openxmlformats.org/drawingml/2006/main" rot="16200000">
          <a:off x="3427949" y="-58197"/>
          <a:ext cx="277001" cy="649353"/>
        </a:xfrm>
        <a:prstGeom xmlns:a="http://schemas.openxmlformats.org/drawingml/2006/main" prst="rightBrace">
          <a:avLst>
            <a:gd name="adj1" fmla="val 89063"/>
            <a:gd name="adj2" fmla="val 50000"/>
          </a:avLst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0.76336</cdr:x>
      <cdr:y>0.03279</cdr:y>
    </cdr:from>
    <cdr:to>
      <cdr:x>0.92922</cdr:x>
      <cdr:y>0.08237</cdr:y>
    </cdr:to>
    <cdr:sp macro="" textlink="">
      <cdr:nvSpPr>
        <cdr:cNvPr id="3" name="右中かっこ 2">
          <a:extLst xmlns:a="http://schemas.openxmlformats.org/drawingml/2006/main">
            <a:ext uri="{FF2B5EF4-FFF2-40B4-BE49-F238E27FC236}">
              <a16:creationId xmlns:a16="http://schemas.microsoft.com/office/drawing/2014/main" id="{AF079A01-C531-4A69-B5A8-A83B528D9686}"/>
            </a:ext>
          </a:extLst>
        </cdr:cNvPr>
        <cdr:cNvSpPr/>
      </cdr:nvSpPr>
      <cdr:spPr>
        <a:xfrm xmlns:a="http://schemas.openxmlformats.org/drawingml/2006/main" rot="16200000">
          <a:off x="7394806" y="-485298"/>
          <a:ext cx="215181" cy="1470377"/>
        </a:xfrm>
        <a:prstGeom xmlns:a="http://schemas.openxmlformats.org/drawingml/2006/main" prst="rightBrace">
          <a:avLst>
            <a:gd name="adj1" fmla="val 89063"/>
            <a:gd name="adj2" fmla="val 50000"/>
          </a:avLst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>
            <a:solidFill>
              <a:schemeClr val="tx1"/>
            </a:solidFill>
          </a:endParaRPr>
        </a:p>
      </cdr:txBody>
    </cdr:sp>
  </cdr:relSizeAnchor>
</c:userShape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A8CF5-3D88-4FAC-999E-424372F4810C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94CD0-4A42-4A33-89D2-69D1BB5D7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169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5316-954E-4AB2-997D-9A2939685FCB}" type="datetime1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A09-4A85-43F6-B965-0330E39F6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7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E410-6E7F-460B-B4D9-AEA4FD6D6C47}" type="datetime1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A09-4A85-43F6-B965-0330E39F6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28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EC3CC-A668-475C-ACBD-1D2E4395A74D}" type="datetime1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A09-4A85-43F6-B965-0330E39F6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48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36D7-B5B3-42E8-A41D-29D20BBAD37F}" type="datetime1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A09-4A85-43F6-B965-0330E39F6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81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4C3DD-3439-4E69-B017-6D8AE443BED8}" type="datetime1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A09-4A85-43F6-B965-0330E39F6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12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32D8-5763-445B-B341-52E6CEE00B35}" type="datetime1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A09-4A85-43F6-B965-0330E39F6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152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D70-1455-449A-B1CD-B8B6D44FCA63}" type="datetime1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A09-4A85-43F6-B965-0330E39F6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90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78DE-57D4-42DE-92BE-DB14EDE22E32}" type="datetime1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A09-4A85-43F6-B965-0330E39F6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56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68A7-2219-4A9B-AB9E-DAE4F66471A3}" type="datetime1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A09-4A85-43F6-B965-0330E39F6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41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861C-68B3-4DC1-BDB1-98A1F27BAB0A}" type="datetime1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A09-4A85-43F6-B965-0330E39F6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13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442C-D475-46DF-B5E8-6AFCB8832BAC}" type="datetime1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4A09-4A85-43F6-B965-0330E39F6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79920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D3C12-4E7A-48E8-A749-99AAE8158636}" type="datetime1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14A09-4A85-43F6-B965-0330E39F61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93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chart" Target="../charts/chart1.xml" /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chart" Target="../charts/chart2.xml" /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emf" />
  <Relationship Id="rId2" Type="http://schemas.openxmlformats.org/officeDocument/2006/relationships/image" Target="../media/image1.jpg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03172"/>
              </p:ext>
            </p:extLst>
          </p:nvPr>
        </p:nvGraphicFramePr>
        <p:xfrm>
          <a:off x="0" y="0"/>
          <a:ext cx="9144000" cy="50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22285115"/>
                    </a:ext>
                  </a:extLst>
                </a:gridCol>
              </a:tblGrid>
              <a:tr h="5022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府中市の医療的ケア児の現状について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097754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425090"/>
              </p:ext>
            </p:extLst>
          </p:nvPr>
        </p:nvGraphicFramePr>
        <p:xfrm>
          <a:off x="8066467" y="93193"/>
          <a:ext cx="742681" cy="315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681">
                  <a:extLst>
                    <a:ext uri="{9D8B030D-6E8A-4147-A177-3AD203B41FA5}">
                      <a16:colId xmlns:a16="http://schemas.microsoft.com/office/drawing/2014/main" val="1108027115"/>
                    </a:ext>
                  </a:extLst>
                </a:gridCol>
              </a:tblGrid>
              <a:tr h="3158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+mn-ea"/>
                          <a:ea typeface="+mn-ea"/>
                        </a:rPr>
                        <a:t>資料５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341377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8833" y="677730"/>
            <a:ext cx="9095167" cy="4534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　医療的ケア児の把握状況について</a:t>
            </a:r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医療的ケア児の正確な人数を把握することは、様々な課題があり、現時点では困難な状況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です。各種障害者手帳や医療受給者証等には、医療的ケアの実施状況が反映されないことが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多く、また、特に乳児期については、そもそも年齢要件から障害者手帳の取得が難しいこと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もあり、障害福祉分野のみでの把握には限界があります。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厚生労働省の資料によると、全国における在宅の医療的ケア児の人数は、推計で約２万人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（令和３年度）とされております。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府中市では、令和３年度に医療的ケア児実態把握調査を実施し、市内における医療的ケア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児の人数把握に努めました。回答をいただけたのは４５名で、本市で把握していた１６名を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加え６１名という結果となりました。</a:t>
            </a: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また、令和４年度には、医療的ケア児に関する支援ニーズ調査を実施し、医療的ケア児の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現状や課題の把握を行いました。</a:t>
            </a: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障害者福祉課では、主に在宅レスパイトや相談業務、在宅人工呼吸器使用者個別支援計画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などから医療的ケア児を把握しています。現在、新たに把握した医療的ケア児を含めると、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市内で５７名となっております。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7037767" y="6454596"/>
            <a:ext cx="2057400" cy="365125"/>
          </a:xfrm>
        </p:spPr>
        <p:txBody>
          <a:bodyPr/>
          <a:lstStyle/>
          <a:p>
            <a:fld id="{2BD14A09-4A85-43F6-B965-0330E39F61FC}" type="slidenum">
              <a:rPr kumimoji="1" lang="ja-JP" altLang="en-US" sz="16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fld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9DE51D9A-08DA-439E-9F30-34165FCBE7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619060"/>
              </p:ext>
            </p:extLst>
          </p:nvPr>
        </p:nvGraphicFramePr>
        <p:xfrm>
          <a:off x="140327" y="4306135"/>
          <a:ext cx="8863345" cy="245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94B0DEE-E1CB-4F82-AD35-458EE8AEEF37}"/>
              </a:ext>
            </a:extLst>
          </p:cNvPr>
          <p:cNvSpPr txBox="1"/>
          <p:nvPr/>
        </p:nvSpPr>
        <p:spPr>
          <a:xfrm>
            <a:off x="1803110" y="6118476"/>
            <a:ext cx="1190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▲幼児期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３～５歳児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クラス</a:t>
            </a:r>
          </a:p>
        </p:txBody>
      </p:sp>
    </p:spTree>
    <p:extLst>
      <p:ext uri="{BB962C8B-B14F-4D97-AF65-F5344CB8AC3E}">
        <p14:creationId xmlns:p14="http://schemas.microsoft.com/office/powerpoint/2010/main" val="2616637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86600" y="6441406"/>
            <a:ext cx="2057400" cy="365125"/>
          </a:xfrm>
        </p:spPr>
        <p:txBody>
          <a:bodyPr/>
          <a:lstStyle/>
          <a:p>
            <a:fld id="{2BD14A09-4A85-43F6-B965-0330E39F61FC}" type="slidenum">
              <a:rPr kumimoji="1" lang="ja-JP" altLang="en-US" sz="16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fld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416" y="502276"/>
            <a:ext cx="90951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医療的ケア児の把握方法について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（重複あり）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・重症心身障害児（者）及び医療的ケア児在宅レスパイト事業の利用登録児童・・・３１人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・在宅人工呼吸器使用者個別支援計画を策定している児童　　　　　　　　　・・・１１人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940922"/>
              </p:ext>
            </p:extLst>
          </p:nvPr>
        </p:nvGraphicFramePr>
        <p:xfrm>
          <a:off x="0" y="0"/>
          <a:ext cx="9144000" cy="50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22285115"/>
                    </a:ext>
                  </a:extLst>
                </a:gridCol>
              </a:tblGrid>
              <a:tr h="5022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府中市の医療的ケア児の現状について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097754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7BCF02-8834-4EAB-ABF7-170F75ABD344}"/>
              </a:ext>
            </a:extLst>
          </p:cNvPr>
          <p:cNvSpPr txBox="1"/>
          <p:nvPr/>
        </p:nvSpPr>
        <p:spPr>
          <a:xfrm>
            <a:off x="24415" y="1980781"/>
            <a:ext cx="90951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医療的ケア児の内訳</a:t>
            </a:r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8" name="グラフ 17">
            <a:extLst>
              <a:ext uri="{FF2B5EF4-FFF2-40B4-BE49-F238E27FC236}">
                <a16:creationId xmlns:a16="http://schemas.microsoft.com/office/drawing/2014/main" id="{7CBF5408-4278-41B2-9AC9-941C957EEC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0902902"/>
              </p:ext>
            </p:extLst>
          </p:nvPr>
        </p:nvGraphicFramePr>
        <p:xfrm>
          <a:off x="230115" y="2182507"/>
          <a:ext cx="8865052" cy="433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右中かっこ 18">
            <a:extLst>
              <a:ext uri="{FF2B5EF4-FFF2-40B4-BE49-F238E27FC236}">
                <a16:creationId xmlns:a16="http://schemas.microsoft.com/office/drawing/2014/main" id="{AF079A01-C531-4A69-B5A8-A83B528D9686}"/>
              </a:ext>
            </a:extLst>
          </p:cNvPr>
          <p:cNvSpPr/>
          <p:nvPr/>
        </p:nvSpPr>
        <p:spPr>
          <a:xfrm rot="16200000">
            <a:off x="5453841" y="996507"/>
            <a:ext cx="198002" cy="2888960"/>
          </a:xfrm>
          <a:prstGeom prst="rightBrace">
            <a:avLst>
              <a:gd name="adj1" fmla="val 8906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FB4D20D-BCDF-4A4D-BD41-A9FB9726EE2D}"/>
              </a:ext>
            </a:extLst>
          </p:cNvPr>
          <p:cNvSpPr txBox="1"/>
          <p:nvPr/>
        </p:nvSpPr>
        <p:spPr>
          <a:xfrm>
            <a:off x="3368095" y="2049281"/>
            <a:ext cx="852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未就学児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FDD715F-F869-4A7F-99AB-BF7435537C3D}"/>
              </a:ext>
            </a:extLst>
          </p:cNvPr>
          <p:cNvSpPr txBox="1"/>
          <p:nvPr/>
        </p:nvSpPr>
        <p:spPr>
          <a:xfrm>
            <a:off x="5162551" y="2049281"/>
            <a:ext cx="852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小学生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92E0699-B426-4D17-90FE-95C293920C1E}"/>
              </a:ext>
            </a:extLst>
          </p:cNvPr>
          <p:cNvSpPr txBox="1"/>
          <p:nvPr/>
        </p:nvSpPr>
        <p:spPr>
          <a:xfrm>
            <a:off x="7282710" y="2078844"/>
            <a:ext cx="1014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中・高校生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51E7403-E769-4406-931D-839ECF7BD167}"/>
              </a:ext>
            </a:extLst>
          </p:cNvPr>
          <p:cNvSpPr txBox="1"/>
          <p:nvPr/>
        </p:nvSpPr>
        <p:spPr>
          <a:xfrm>
            <a:off x="3477296" y="2794717"/>
            <a:ext cx="4932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.2%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92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.3%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9141462-2571-409E-843F-B2B216F802A5}"/>
              </a:ext>
            </a:extLst>
          </p:cNvPr>
          <p:cNvSpPr txBox="1"/>
          <p:nvPr/>
        </p:nvSpPr>
        <p:spPr>
          <a:xfrm>
            <a:off x="3395463" y="3515483"/>
            <a:ext cx="4932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.2%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69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.2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83.3%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BAFFA7B-E756-4F58-988D-4F84C036AEBE}"/>
              </a:ext>
            </a:extLst>
          </p:cNvPr>
          <p:cNvSpPr txBox="1"/>
          <p:nvPr/>
        </p:nvSpPr>
        <p:spPr>
          <a:xfrm>
            <a:off x="3368095" y="4165581"/>
            <a:ext cx="4932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10.3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34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.6%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50.0%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C883972-11D3-42C3-9609-3BB16E031BF7}"/>
              </a:ext>
            </a:extLst>
          </p:cNvPr>
          <p:cNvSpPr txBox="1"/>
          <p:nvPr/>
        </p:nvSpPr>
        <p:spPr>
          <a:xfrm>
            <a:off x="3466832" y="4808121"/>
            <a:ext cx="4932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37.9%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61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.5%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      　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75.0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1AA04FD-9C67-4AFF-979B-08C6F0A8DD48}"/>
              </a:ext>
            </a:extLst>
          </p:cNvPr>
          <p:cNvSpPr txBox="1"/>
          <p:nvPr/>
        </p:nvSpPr>
        <p:spPr>
          <a:xfrm>
            <a:off x="3466832" y="5503441"/>
            <a:ext cx="4932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20.7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69.2%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  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66.7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95E6904-3E55-4100-B843-8C554245CD7C}"/>
              </a:ext>
            </a:extLst>
          </p:cNvPr>
          <p:cNvSpPr txBox="1"/>
          <p:nvPr/>
        </p:nvSpPr>
        <p:spPr>
          <a:xfrm>
            <a:off x="3477296" y="6164313"/>
            <a:ext cx="4932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44.8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       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50.0%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   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16.7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%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35318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72111" y="6492875"/>
            <a:ext cx="2057400" cy="365125"/>
          </a:xfrm>
        </p:spPr>
        <p:txBody>
          <a:bodyPr/>
          <a:lstStyle/>
          <a:p>
            <a:fld id="{2BD14A09-4A85-43F6-B965-0330E39F61FC}" type="slidenum">
              <a:rPr kumimoji="1" lang="ja-JP" altLang="en-US" sz="16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fld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0" y="0"/>
          <a:ext cx="9144000" cy="50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22285115"/>
                    </a:ext>
                  </a:extLst>
                </a:gridCol>
              </a:tblGrid>
              <a:tr h="5022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府中市の医療的ケア児の現状について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097754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0" y="621767"/>
            <a:ext cx="88864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　医療的ケア児が利用できる市内資源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（障害福祉分野）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・児童発達支援（重症心身障害児）　　　　１施設　・医療型児童発達支援　　　　１施設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・放課後等デイサービス（重症心身障害児）３施設　・短期入所（重症心身障害児）１施設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　　</a:t>
            </a:r>
            <a:endParaRPr lang="ja-JP" altLang="en-US" sz="1600" strike="sngStrike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1693543"/>
            <a:ext cx="87576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　</a:t>
            </a:r>
            <a:r>
              <a:rPr lang="ja-JP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東京都医療的ケア児コーディネーター養成研修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修了者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・特定障害児相談支援事業所　　　　　　　６人　　・児童発達支援事業所　　　　１人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369C02AA-3894-48A0-BDF7-DC9A9EEFB2AC}"/>
              </a:ext>
            </a:extLst>
          </p:cNvPr>
          <p:cNvSpPr/>
          <p:nvPr/>
        </p:nvSpPr>
        <p:spPr>
          <a:xfrm>
            <a:off x="231820" y="2278318"/>
            <a:ext cx="8654603" cy="4457333"/>
          </a:xfrm>
          <a:prstGeom prst="roundRect">
            <a:avLst>
              <a:gd name="adj" fmla="val 8233"/>
            </a:avLst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●重症心身障害児（者）及び医療的ケア児在宅レスパイト等事業から見る地域課題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当事業は、</a:t>
            </a:r>
            <a:r>
              <a:rPr lang="ja-JP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在宅生活を送っている医療的ケアが必要な重症心身障害児（者）及び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医療的ケア</a:t>
            </a:r>
            <a:r>
              <a:rPr lang="ja-JP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児に対し、府中市と委託契約した訪問看護事業者の看護師が自宅に出向き、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から４時間の長時間</a:t>
            </a:r>
            <a:r>
              <a:rPr lang="ja-JP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、家族の代わりに医療的ケアを伴う見守りを行うことで、家族の一時休息（レスパイト）やリフレッシュを図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る事業です</a:t>
            </a:r>
            <a:r>
              <a:rPr lang="ja-JP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令和４年度より、「医療的ケア児等の家族の就労等支援事業」と一本化され、就労や就職活動でも利用できるようになりました。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　　　　　　　　　　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　　　　　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</a:t>
            </a:r>
            <a:endParaRPr lang="ja-JP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710263"/>
              </p:ext>
            </p:extLst>
          </p:nvPr>
        </p:nvGraphicFramePr>
        <p:xfrm>
          <a:off x="634785" y="4493519"/>
          <a:ext cx="3155326" cy="1488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8354">
                  <a:extLst>
                    <a:ext uri="{9D8B030D-6E8A-4147-A177-3AD203B41FA5}">
                      <a16:colId xmlns:a16="http://schemas.microsoft.com/office/drawing/2014/main" val="1857457215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1638283443"/>
                    </a:ext>
                  </a:extLst>
                </a:gridCol>
              </a:tblGrid>
              <a:tr h="50533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登録児数（重心）</a:t>
                      </a:r>
                      <a:endParaRPr kumimoji="1" lang="en-US" altLang="ja-JP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（医ケア児）</a:t>
                      </a:r>
                      <a:endParaRPr kumimoji="1" lang="en-US" altLang="ja-JP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319485"/>
                  </a:ext>
                </a:extLst>
              </a:tr>
              <a:tr h="32355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登録者数（重心）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８人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011666"/>
                  </a:ext>
                </a:extLst>
              </a:tr>
              <a:tr h="32355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登録児者数合計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３９人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2947"/>
                  </a:ext>
                </a:extLst>
              </a:tr>
              <a:tr h="32355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契約訪問看護事業所数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７か所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607863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734989"/>
              </p:ext>
            </p:extLst>
          </p:nvPr>
        </p:nvGraphicFramePr>
        <p:xfrm>
          <a:off x="4443211" y="5055144"/>
          <a:ext cx="4025860" cy="739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8069">
                  <a:extLst>
                    <a:ext uri="{9D8B030D-6E8A-4147-A177-3AD203B41FA5}">
                      <a16:colId xmlns:a16="http://schemas.microsoft.com/office/drawing/2014/main" val="252951730"/>
                    </a:ext>
                  </a:extLst>
                </a:gridCol>
                <a:gridCol w="1277791">
                  <a:extLst>
                    <a:ext uri="{9D8B030D-6E8A-4147-A177-3AD203B41FA5}">
                      <a16:colId xmlns:a16="http://schemas.microsoft.com/office/drawing/2014/main" val="3183154624"/>
                    </a:ext>
                  </a:extLst>
                </a:gridCol>
              </a:tblGrid>
              <a:tr h="377653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都内市町村訪問看護事業所数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４４５か所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67322"/>
                  </a:ext>
                </a:extLst>
              </a:tr>
              <a:tr h="36172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市内訪問看護事業所数</a:t>
                      </a:r>
                      <a:endParaRPr kumimoji="1" lang="ja-JP" altLang="en-US" sz="1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９か所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717871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523838" y="4116864"/>
            <a:ext cx="4891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府中市の登録状況等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R5.2.1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時点）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43211" y="5808707"/>
            <a:ext cx="3897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参考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（とうきょう福祉ナビゲーションより）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007666" y="4056909"/>
            <a:ext cx="3656832" cy="1674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0789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10B204D-6D56-4C66-99E8-D4CC6AC46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478" y="6360583"/>
            <a:ext cx="386366" cy="365125"/>
          </a:xfrm>
          <a:solidFill>
            <a:schemeClr val="bg1"/>
          </a:solidFill>
        </p:spPr>
        <p:txBody>
          <a:bodyPr/>
          <a:lstStyle/>
          <a:p>
            <a:fld id="{2BD14A09-4A85-43F6-B965-0330E39F61FC}" type="slidenum">
              <a:rPr kumimoji="1" lang="ja-JP" altLang="en-US" sz="16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fld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072" y="0"/>
            <a:ext cx="87576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～参考～　重症心身障害児（者）及び医療的ケア児在宅レスパイト事業の案内</a:t>
            </a: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57200" y="490654"/>
            <a:ext cx="4093639" cy="6002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8" y="388825"/>
            <a:ext cx="4443211" cy="62866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1" name="正方形/長方形 60"/>
          <p:cNvSpPr/>
          <p:nvPr/>
        </p:nvSpPr>
        <p:spPr>
          <a:xfrm>
            <a:off x="4716966" y="388825"/>
            <a:ext cx="4237463" cy="6286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15" name="図 1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0839" y="388825"/>
            <a:ext cx="4403590" cy="628661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29818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ＭＳ 明朝"/>
        <a:ea typeface="ＭＳ 明朝"/>
        <a:cs typeface=""/>
      </a:majorFont>
      <a:minorFont>
        <a:latin typeface="ＭＳ 明朝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5C1666CD-C625-4AE4-8626-AA83AC5B5C6D}" vid="{F9561628-E22E-408C-B288-CBF363BFC83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