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A6276-4B09-4520-A656-DA728C352A9B}" v="2" dt="2023-11-07T11:42:11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 snapToGrid="0">
      <p:cViewPr varScale="1">
        <p:scale>
          <a:sx n="52" d="100"/>
          <a:sy n="52" d="100"/>
        </p:scale>
        <p:origin x="4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23595-F3A1-422A-81AC-CA4621362F4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0EECFF3-8D4B-4DF5-933C-B51151D66F67}">
      <dgm:prSet phldrT="[テキスト]"/>
      <dgm:spPr/>
      <dgm:t>
        <a:bodyPr/>
        <a:lstStyle/>
        <a:p>
          <a:r>
            <a:rPr kumimoji="1" lang="en-US" altLang="ja-JP" b="1" dirty="0"/>
            <a:t>R4</a:t>
          </a:r>
          <a:r>
            <a:rPr kumimoji="1" lang="ja-JP" altLang="en-US" b="1" dirty="0"/>
            <a:t>・</a:t>
          </a:r>
          <a:r>
            <a:rPr kumimoji="1" lang="en-US" altLang="ja-JP" b="1" dirty="0"/>
            <a:t>R5</a:t>
          </a:r>
          <a:r>
            <a:rPr kumimoji="1" lang="ja-JP" altLang="en-US" b="1" dirty="0"/>
            <a:t>前期</a:t>
          </a:r>
          <a:br>
            <a:rPr kumimoji="1" lang="en-US" altLang="ja-JP" b="1" dirty="0"/>
          </a:br>
          <a:r>
            <a:rPr kumimoji="1" lang="ja-JP" altLang="en-US" dirty="0"/>
            <a:t>●委員の障害者差別の理解</a:t>
          </a:r>
          <a:br>
            <a:rPr kumimoji="1" lang="en-US" altLang="ja-JP" dirty="0"/>
          </a:br>
          <a:r>
            <a:rPr kumimoji="1" lang="ja-JP" altLang="en-US" dirty="0"/>
            <a:t>●広く周知するための方法の検討</a:t>
          </a:r>
        </a:p>
      </dgm:t>
    </dgm:pt>
    <dgm:pt modelId="{CC0AE357-07E1-4E5D-A0E7-BBB070CD0216}" type="parTrans" cxnId="{7415A710-AC91-441F-AC34-6ED7826357B7}">
      <dgm:prSet/>
      <dgm:spPr/>
      <dgm:t>
        <a:bodyPr/>
        <a:lstStyle/>
        <a:p>
          <a:endParaRPr kumimoji="1" lang="ja-JP" altLang="en-US"/>
        </a:p>
      </dgm:t>
    </dgm:pt>
    <dgm:pt modelId="{FAF25A3B-D4C8-48AF-B165-40DA1E20FD35}" type="sibTrans" cxnId="{7415A710-AC91-441F-AC34-6ED7826357B7}">
      <dgm:prSet/>
      <dgm:spPr/>
      <dgm:t>
        <a:bodyPr/>
        <a:lstStyle/>
        <a:p>
          <a:endParaRPr kumimoji="1" lang="ja-JP" altLang="en-US"/>
        </a:p>
      </dgm:t>
    </dgm:pt>
    <dgm:pt modelId="{CCB89F05-DDB6-41EF-87FE-5D7B21A03D0B}">
      <dgm:prSet phldrT="[テキスト]"/>
      <dgm:spPr/>
      <dgm:t>
        <a:bodyPr/>
        <a:lstStyle/>
        <a:p>
          <a:r>
            <a:rPr kumimoji="1" lang="en-US" altLang="ja-JP" b="1" dirty="0"/>
            <a:t>R5</a:t>
          </a:r>
          <a:r>
            <a:rPr kumimoji="1" lang="ja-JP" altLang="en-US" b="1" dirty="0"/>
            <a:t>後期・</a:t>
          </a:r>
          <a:r>
            <a:rPr kumimoji="1" lang="en-US" altLang="ja-JP" b="1" dirty="0"/>
            <a:t>R6</a:t>
          </a:r>
          <a:br>
            <a:rPr kumimoji="1" lang="en-US" altLang="ja-JP" dirty="0"/>
          </a:br>
          <a:r>
            <a:rPr kumimoji="1" lang="ja-JP" altLang="en-US" dirty="0"/>
            <a:t>●</a:t>
          </a:r>
          <a:r>
            <a:rPr kumimoji="1" lang="en-US" altLang="ja-JP" dirty="0"/>
            <a:t>R5</a:t>
          </a:r>
          <a:r>
            <a:rPr kumimoji="1" lang="ja-JP" altLang="en-US" dirty="0"/>
            <a:t>前期の案から実行に向けて検討</a:t>
          </a:r>
          <a:r>
            <a:rPr kumimoji="1" lang="ja-JP" altLang="en-US" b="1" dirty="0"/>
            <a:t>（作業部会の設置）</a:t>
          </a:r>
        </a:p>
      </dgm:t>
    </dgm:pt>
    <dgm:pt modelId="{5EB40430-5C70-4BF8-A954-7DFAFA6192B1}" type="parTrans" cxnId="{D04586EE-D196-446C-B9E7-D84BD3D0E9BC}">
      <dgm:prSet/>
      <dgm:spPr/>
      <dgm:t>
        <a:bodyPr/>
        <a:lstStyle/>
        <a:p>
          <a:endParaRPr kumimoji="1" lang="ja-JP" altLang="en-US"/>
        </a:p>
      </dgm:t>
    </dgm:pt>
    <dgm:pt modelId="{B1C2A4CE-61E4-47DD-B904-15EAAA557A2F}" type="sibTrans" cxnId="{D04586EE-D196-446C-B9E7-D84BD3D0E9BC}">
      <dgm:prSet/>
      <dgm:spPr/>
      <dgm:t>
        <a:bodyPr/>
        <a:lstStyle/>
        <a:p>
          <a:endParaRPr kumimoji="1" lang="ja-JP" altLang="en-US"/>
        </a:p>
      </dgm:t>
    </dgm:pt>
    <dgm:pt modelId="{A590DB70-CB28-471C-B9AD-BEFD9426F354}">
      <dgm:prSet phldrT="[テキスト]"/>
      <dgm:spPr/>
      <dgm:t>
        <a:bodyPr/>
        <a:lstStyle/>
        <a:p>
          <a:r>
            <a:rPr kumimoji="1" lang="en-US" altLang="ja-JP" b="1" dirty="0"/>
            <a:t>R7</a:t>
          </a:r>
          <a:r>
            <a:rPr kumimoji="1" lang="ja-JP" altLang="en-US" b="1" dirty="0"/>
            <a:t>（総合計画前期最終年度）</a:t>
          </a:r>
          <a:br>
            <a:rPr kumimoji="1" lang="en-US" altLang="ja-JP" b="1" dirty="0"/>
          </a:br>
          <a:r>
            <a:rPr kumimoji="1" lang="ja-JP" altLang="en-US" dirty="0"/>
            <a:t>●成果物の完成・実行</a:t>
          </a:r>
          <a:br>
            <a:rPr kumimoji="1" lang="en-US" altLang="ja-JP" dirty="0"/>
          </a:br>
          <a:r>
            <a:rPr kumimoji="1" lang="ja-JP" altLang="en-US" dirty="0"/>
            <a:t>●次の取り組みの検討</a:t>
          </a:r>
        </a:p>
      </dgm:t>
    </dgm:pt>
    <dgm:pt modelId="{00D2187C-0753-4FFC-9E6B-F0E78876FD54}" type="parTrans" cxnId="{D0EC7173-70F4-481B-A779-E6D0A416F523}">
      <dgm:prSet/>
      <dgm:spPr/>
      <dgm:t>
        <a:bodyPr/>
        <a:lstStyle/>
        <a:p>
          <a:endParaRPr kumimoji="1" lang="ja-JP" altLang="en-US"/>
        </a:p>
      </dgm:t>
    </dgm:pt>
    <dgm:pt modelId="{ED9C149C-0FFF-4047-B6AD-971E1FB4C261}" type="sibTrans" cxnId="{D0EC7173-70F4-481B-A779-E6D0A416F523}">
      <dgm:prSet/>
      <dgm:spPr/>
      <dgm:t>
        <a:bodyPr/>
        <a:lstStyle/>
        <a:p>
          <a:endParaRPr kumimoji="1" lang="ja-JP" altLang="en-US"/>
        </a:p>
      </dgm:t>
    </dgm:pt>
    <dgm:pt modelId="{3142C4FD-247A-4B5A-9B13-9233F992E315}" type="pres">
      <dgm:prSet presAssocID="{2BB23595-F3A1-422A-81AC-CA4621362F42}" presName="Name0" presStyleCnt="0">
        <dgm:presLayoutVars>
          <dgm:dir/>
          <dgm:resizeHandles val="exact"/>
        </dgm:presLayoutVars>
      </dgm:prSet>
      <dgm:spPr/>
    </dgm:pt>
    <dgm:pt modelId="{582B9F70-08F7-4A0C-91CD-1E9AA9366BE3}" type="pres">
      <dgm:prSet presAssocID="{F0EECFF3-8D4B-4DF5-933C-B51151D66F67}" presName="parTxOnly" presStyleLbl="node1" presStyleIdx="0" presStyleCnt="3" custLinFactNeighborX="-1802" custLinFactNeighborY="-25778">
        <dgm:presLayoutVars>
          <dgm:bulletEnabled val="1"/>
        </dgm:presLayoutVars>
      </dgm:prSet>
      <dgm:spPr/>
    </dgm:pt>
    <dgm:pt modelId="{C64C026F-F1DB-48D3-9FB9-D9D951BEEACA}" type="pres">
      <dgm:prSet presAssocID="{FAF25A3B-D4C8-48AF-B165-40DA1E20FD35}" presName="parSpace" presStyleCnt="0"/>
      <dgm:spPr/>
    </dgm:pt>
    <dgm:pt modelId="{A0D71A75-F676-4222-B0F5-C5B7D91B39D8}" type="pres">
      <dgm:prSet presAssocID="{CCB89F05-DDB6-41EF-87FE-5D7B21A03D0B}" presName="parTxOnly" presStyleLbl="node1" presStyleIdx="1" presStyleCnt="3" custLinFactNeighborX="0" custLinFactNeighborY="-9919">
        <dgm:presLayoutVars>
          <dgm:bulletEnabled val="1"/>
        </dgm:presLayoutVars>
      </dgm:prSet>
      <dgm:spPr/>
    </dgm:pt>
    <dgm:pt modelId="{29A93A1F-E97B-413F-8076-851F359E2923}" type="pres">
      <dgm:prSet presAssocID="{B1C2A4CE-61E4-47DD-B904-15EAAA557A2F}" presName="parSpace" presStyleCnt="0"/>
      <dgm:spPr/>
    </dgm:pt>
    <dgm:pt modelId="{3E3E3B03-A796-434B-9B72-CFDABFE8E26A}" type="pres">
      <dgm:prSet presAssocID="{A590DB70-CB28-471C-B9AD-BEFD9426F354}" presName="parTxOnly" presStyleLbl="node1" presStyleIdx="2" presStyleCnt="3" custLinFactNeighborX="-5405" custLinFactNeighborY="3390">
        <dgm:presLayoutVars>
          <dgm:bulletEnabled val="1"/>
        </dgm:presLayoutVars>
      </dgm:prSet>
      <dgm:spPr/>
    </dgm:pt>
  </dgm:ptLst>
  <dgm:cxnLst>
    <dgm:cxn modelId="{7415A710-AC91-441F-AC34-6ED7826357B7}" srcId="{2BB23595-F3A1-422A-81AC-CA4621362F42}" destId="{F0EECFF3-8D4B-4DF5-933C-B51151D66F67}" srcOrd="0" destOrd="0" parTransId="{CC0AE357-07E1-4E5D-A0E7-BBB070CD0216}" sibTransId="{FAF25A3B-D4C8-48AF-B165-40DA1E20FD35}"/>
    <dgm:cxn modelId="{D0EC7173-70F4-481B-A779-E6D0A416F523}" srcId="{2BB23595-F3A1-422A-81AC-CA4621362F42}" destId="{A590DB70-CB28-471C-B9AD-BEFD9426F354}" srcOrd="2" destOrd="0" parTransId="{00D2187C-0753-4FFC-9E6B-F0E78876FD54}" sibTransId="{ED9C149C-0FFF-4047-B6AD-971E1FB4C261}"/>
    <dgm:cxn modelId="{58ADC978-D524-4BC6-83CF-7E272F638733}" type="presOf" srcId="{CCB89F05-DDB6-41EF-87FE-5D7B21A03D0B}" destId="{A0D71A75-F676-4222-B0F5-C5B7D91B39D8}" srcOrd="0" destOrd="0" presId="urn:microsoft.com/office/officeart/2005/8/layout/hChevron3"/>
    <dgm:cxn modelId="{05F3AA95-1D72-4B85-8097-2A5221614A97}" type="presOf" srcId="{F0EECFF3-8D4B-4DF5-933C-B51151D66F67}" destId="{582B9F70-08F7-4A0C-91CD-1E9AA9366BE3}" srcOrd="0" destOrd="0" presId="urn:microsoft.com/office/officeart/2005/8/layout/hChevron3"/>
    <dgm:cxn modelId="{EB3150CC-5A42-4FE0-88B4-649A275B6B1A}" type="presOf" srcId="{2BB23595-F3A1-422A-81AC-CA4621362F42}" destId="{3142C4FD-247A-4B5A-9B13-9233F992E315}" srcOrd="0" destOrd="0" presId="urn:microsoft.com/office/officeart/2005/8/layout/hChevron3"/>
    <dgm:cxn modelId="{D04586EE-D196-446C-B9E7-D84BD3D0E9BC}" srcId="{2BB23595-F3A1-422A-81AC-CA4621362F42}" destId="{CCB89F05-DDB6-41EF-87FE-5D7B21A03D0B}" srcOrd="1" destOrd="0" parTransId="{5EB40430-5C70-4BF8-A954-7DFAFA6192B1}" sibTransId="{B1C2A4CE-61E4-47DD-B904-15EAAA557A2F}"/>
    <dgm:cxn modelId="{7356EAF2-CC61-4FA5-B4FE-323D474497BA}" type="presOf" srcId="{A590DB70-CB28-471C-B9AD-BEFD9426F354}" destId="{3E3E3B03-A796-434B-9B72-CFDABFE8E26A}" srcOrd="0" destOrd="0" presId="urn:microsoft.com/office/officeart/2005/8/layout/hChevron3"/>
    <dgm:cxn modelId="{F59CDA08-C210-4788-AC40-9C93FF8FFBA6}" type="presParOf" srcId="{3142C4FD-247A-4B5A-9B13-9233F992E315}" destId="{582B9F70-08F7-4A0C-91CD-1E9AA9366BE3}" srcOrd="0" destOrd="0" presId="urn:microsoft.com/office/officeart/2005/8/layout/hChevron3"/>
    <dgm:cxn modelId="{62E6B665-6A02-4271-A0D1-F5FE5EB90259}" type="presParOf" srcId="{3142C4FD-247A-4B5A-9B13-9233F992E315}" destId="{C64C026F-F1DB-48D3-9FB9-D9D951BEEACA}" srcOrd="1" destOrd="0" presId="urn:microsoft.com/office/officeart/2005/8/layout/hChevron3"/>
    <dgm:cxn modelId="{DDD3CF71-6402-460B-A774-09235046C8E0}" type="presParOf" srcId="{3142C4FD-247A-4B5A-9B13-9233F992E315}" destId="{A0D71A75-F676-4222-B0F5-C5B7D91B39D8}" srcOrd="2" destOrd="0" presId="urn:microsoft.com/office/officeart/2005/8/layout/hChevron3"/>
    <dgm:cxn modelId="{C7F19A67-7089-4A38-9BD8-A6695CFCBB0D}" type="presParOf" srcId="{3142C4FD-247A-4B5A-9B13-9233F992E315}" destId="{29A93A1F-E97B-413F-8076-851F359E2923}" srcOrd="3" destOrd="0" presId="urn:microsoft.com/office/officeart/2005/8/layout/hChevron3"/>
    <dgm:cxn modelId="{9ADAF0E3-36E0-45B0-B0A6-D1FA8236A18F}" type="presParOf" srcId="{3142C4FD-247A-4B5A-9B13-9233F992E315}" destId="{3E3E3B03-A796-434B-9B72-CFDABFE8E26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B9F70-08F7-4A0C-91CD-1E9AA9366BE3}">
      <dsp:nvSpPr>
        <dsp:cNvPr id="0" name=""/>
        <dsp:cNvSpPr/>
      </dsp:nvSpPr>
      <dsp:spPr>
        <a:xfrm>
          <a:off x="0" y="0"/>
          <a:ext cx="4301190" cy="12488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R4</a:t>
          </a:r>
          <a:r>
            <a:rPr kumimoji="1" lang="ja-JP" altLang="en-US" sz="1700" b="1" kern="1200" dirty="0"/>
            <a:t>・</a:t>
          </a:r>
          <a:r>
            <a:rPr kumimoji="1" lang="en-US" altLang="ja-JP" sz="1700" b="1" kern="1200" dirty="0"/>
            <a:t>R5</a:t>
          </a:r>
          <a:r>
            <a:rPr kumimoji="1" lang="ja-JP" altLang="en-US" sz="1700" b="1" kern="1200" dirty="0"/>
            <a:t>前期</a:t>
          </a:r>
          <a:br>
            <a:rPr kumimoji="1" lang="en-US" altLang="ja-JP" sz="1700" b="1" kern="1200" dirty="0"/>
          </a:br>
          <a:r>
            <a:rPr kumimoji="1" lang="ja-JP" altLang="en-US" sz="1700" kern="1200" dirty="0"/>
            <a:t>●委員の障害者差別の理解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●広く周知するための方法の検討</a:t>
          </a:r>
        </a:p>
      </dsp:txBody>
      <dsp:txXfrm>
        <a:off x="0" y="0"/>
        <a:ext cx="3988982" cy="1248833"/>
      </dsp:txXfrm>
    </dsp:sp>
    <dsp:sp modelId="{A0D71A75-F676-4222-B0F5-C5B7D91B39D8}">
      <dsp:nvSpPr>
        <dsp:cNvPr id="0" name=""/>
        <dsp:cNvSpPr/>
      </dsp:nvSpPr>
      <dsp:spPr>
        <a:xfrm>
          <a:off x="3445870" y="0"/>
          <a:ext cx="4301190" cy="12488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R5</a:t>
          </a:r>
          <a:r>
            <a:rPr kumimoji="1" lang="ja-JP" altLang="en-US" sz="1700" b="1" kern="1200" dirty="0"/>
            <a:t>後期・</a:t>
          </a:r>
          <a:r>
            <a:rPr kumimoji="1" lang="en-US" altLang="ja-JP" sz="1700" b="1" kern="1200" dirty="0"/>
            <a:t>R6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</a:t>
          </a:r>
          <a:r>
            <a:rPr kumimoji="1" lang="en-US" altLang="ja-JP" sz="1700" kern="1200" dirty="0"/>
            <a:t>R5</a:t>
          </a:r>
          <a:r>
            <a:rPr kumimoji="1" lang="ja-JP" altLang="en-US" sz="1700" kern="1200" dirty="0"/>
            <a:t>前期の案から実行に向けて検討</a:t>
          </a:r>
          <a:r>
            <a:rPr kumimoji="1" lang="ja-JP" altLang="en-US" sz="1700" b="1" kern="1200" dirty="0"/>
            <a:t>（作業部会の設置）</a:t>
          </a:r>
        </a:p>
      </dsp:txBody>
      <dsp:txXfrm>
        <a:off x="4070287" y="0"/>
        <a:ext cx="3052357" cy="1248833"/>
      </dsp:txXfrm>
    </dsp:sp>
    <dsp:sp modelId="{3E3E3B03-A796-434B-9B72-CFDABFE8E26A}">
      <dsp:nvSpPr>
        <dsp:cNvPr id="0" name=""/>
        <dsp:cNvSpPr/>
      </dsp:nvSpPr>
      <dsp:spPr>
        <a:xfrm>
          <a:off x="6840327" y="0"/>
          <a:ext cx="4301190" cy="12488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R7</a:t>
          </a:r>
          <a:r>
            <a:rPr kumimoji="1" lang="ja-JP" altLang="en-US" sz="1700" b="1" kern="1200" dirty="0"/>
            <a:t>（総合計画前期最終年度）</a:t>
          </a:r>
          <a:br>
            <a:rPr kumimoji="1" lang="en-US" altLang="ja-JP" sz="1700" b="1" kern="1200" dirty="0"/>
          </a:br>
          <a:r>
            <a:rPr kumimoji="1" lang="ja-JP" altLang="en-US" sz="1700" kern="1200" dirty="0"/>
            <a:t>●成果物の完成・実行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●次の取り組みの検討</a:t>
          </a:r>
        </a:p>
      </dsp:txBody>
      <dsp:txXfrm>
        <a:off x="7464744" y="0"/>
        <a:ext cx="3052357" cy="1248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D122635-3369-4C4F-8F0E-84EDB0FFC0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52FB49-EF24-4030-9016-31836A7333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2650E-C247-4D28-9D47-0D53F4129E05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F2C940-23C9-4C91-8922-77E8EB2E66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736C42-47DC-44CF-AD97-9B020A4BAE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48621-ADBB-4269-BF3E-E504C056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541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61147-B1E8-4017-9258-F9E2877CEFC8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AD353-FC1C-442F-8488-42C2336DA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0808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8D5A3-8927-1B17-E52C-D38AFCDC6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E1CB83D-88B5-DCC4-2C66-BD1154873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22AAAA-CA69-8331-BCC3-6B4B10FC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3B7806-28D2-948C-F667-DFB158A3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A01347-77F0-6B64-EAB8-7CDB95D2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60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72B02-5D2A-E9DA-D790-AF833283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C37451-8FC4-0D2F-2248-A0ACF708A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1270DA-E164-F6C9-F434-929F525A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147D4E-7C77-B405-4B11-CE70D166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B84A1-EB76-2D2C-5DA1-9E8A0DBA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7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7DE82EB-5345-85AC-E61E-8AE106C44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DCAB5F-93F4-0579-AAAF-81CF010F9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F511D-FA63-1412-26A0-2E3A4BF8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403989-C10C-7722-C3D7-18764E1F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93B963-0D98-A699-266A-7C7E48C6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F749D7-47A1-376F-3DE7-3FE2AB24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1EF140-D597-752F-4C5F-5A409217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662087-A122-B4B2-01C4-4C691BEC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05FD05-EB35-65B5-3DB3-2CAA5253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1E7FFD-0FC9-FA52-4A95-90D8A5D6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5D36F-317E-B040-D52C-6EB9EF107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88A7E5-A312-392C-FDD2-93C025188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ADF91-A507-8C65-3EE1-DFED659A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7E7C01-FD3E-AB9E-F905-68F8D1D9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4BF33-D247-412B-BB7E-D54235D8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79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86698-5522-3113-A43E-4E682F87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B20EA-2DA7-D89E-EA8C-A5FEBA883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6FFB62-F679-FD18-C155-35FA526EA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16442C-102F-2876-BA23-481C4A46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8F384E-5318-FCDF-3E1E-74A09B41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05A3F5-8206-76F4-9318-B1BC1270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89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7C06E-DE8F-8F6F-8848-61CAF37C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88007B-DEA0-EF6B-5141-FB86AC5BE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AEC9C5-A0A8-E444-8ED9-79D916429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CC5BF4-D6F8-068A-3A0D-8C30D8269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FE5D3D-AB0C-0DEF-7AB4-763317AA8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2A4867-4671-33BA-6FC5-FEE8C266F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798A33-1818-C406-56CF-BD188AFF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12D277-271C-4736-5D17-02D7479A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1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8ED70-3FCB-F59D-5DAC-E8CE551B4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51C4CA-1A26-8F37-AF74-CF045722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572955-0263-3705-707E-01219F60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D6F5B5-B6D6-AEE3-6B6E-42459EF3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3DC487-0580-E893-E24B-3AB8F7C4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4B593F-DF17-99E5-14DF-6359C7D7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6DB194-2D09-A14D-17B9-6735C423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7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B8F82-7C67-CBB5-23C7-FF6F34601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B0562E-8A02-A977-8413-7B5EEC1C5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AC8287-7285-5E8E-EBF7-83B5E1E11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575BC2-751F-A530-EF46-077F3A2B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A8F622-73A5-54AD-C1A7-273E358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AC8785-63BA-2A5C-7AAC-C6EEC46B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5807A-676D-805D-2D77-5D883274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774B7D-40FB-AEAC-76EC-FE8907D57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95EABB-CD81-B202-63E9-969720D7A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1C454F-0454-3ECD-1D69-EB358DB5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541316-B5ED-19B4-6C4E-3CBA2A98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9815A-3DAE-5EE8-2AE7-AE516D8E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08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E1A80F-47DB-84D1-3EA4-BAB3C6C43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19D8BC-4CCE-08D8-2F33-666CA637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8F90A-CA4E-7238-8D2E-BDE2C53BB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B07F-E02C-49ED-93F0-6752A06DA511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8B13A3-49BF-2DF6-12FB-0937B0AA0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509D08-8E96-C5F1-A0B1-F16693436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0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B9EB1-E7B1-CE40-B282-B1595C6F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82"/>
            <a:ext cx="10515600" cy="1158885"/>
          </a:xfrm>
        </p:spPr>
        <p:txBody>
          <a:bodyPr/>
          <a:lstStyle/>
          <a:p>
            <a:pPr algn="ctr"/>
            <a:r>
              <a:rPr kumimoji="1" lang="ja-JP" altLang="en-US" b="1" dirty="0"/>
              <a:t>障害者差別解消に向けた取組について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167CB3-447B-DCE0-C934-3AE44CA0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333"/>
            <a:ext cx="10515600" cy="5452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国の動き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400" dirty="0"/>
              <a:t>令和６年４月１日　改正障害者差別解消法施行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　　　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民間事業者の合理的配慮の提供の義務化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市の状況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総合計画　施策１１</a:t>
            </a:r>
            <a:r>
              <a:rPr lang="ja-JP" altLang="en-US" sz="2400" dirty="0"/>
              <a:t>　指標　合理的配慮の提供の認知度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sz="2400" dirty="0"/>
              <a:t>　　</a:t>
            </a:r>
            <a:r>
              <a:rPr kumimoji="1" lang="en-US" altLang="ja-JP" sz="2000" dirty="0"/>
              <a:t>※</a:t>
            </a:r>
            <a:r>
              <a:rPr kumimoji="1" lang="ja-JP" altLang="en-US" sz="2400" b="1" u="wavyHeavy" dirty="0">
                <a:solidFill>
                  <a:srgbClr val="FF0000"/>
                </a:solidFill>
              </a:rPr>
              <a:t>認知度は減少している</a:t>
            </a:r>
            <a:r>
              <a:rPr kumimoji="1" lang="ja-JP" altLang="en-US" sz="2000" dirty="0"/>
              <a:t>。パラリンピック終了による関心の低下が考えられる。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障害者計画　基本目標３　</a:t>
            </a:r>
            <a:r>
              <a:rPr lang="ja-JP" altLang="en-US" sz="2400" dirty="0"/>
              <a:t>差別の解消、権利擁護の推進及び虐待の防止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　</a:t>
            </a:r>
            <a:r>
              <a:rPr kumimoji="1" lang="ja-JP" altLang="en-US" sz="2400" b="1" dirty="0"/>
              <a:t>重点施策４　</a:t>
            </a:r>
            <a:r>
              <a:rPr kumimoji="1" lang="ja-JP" altLang="en-US" sz="2400" dirty="0"/>
              <a:t>差別の解消へ向けた取組の強化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6B26931-4153-4472-4BBD-9D6E86E03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50195"/>
              </p:ext>
            </p:extLst>
          </p:nvPr>
        </p:nvGraphicFramePr>
        <p:xfrm>
          <a:off x="1299780" y="3513667"/>
          <a:ext cx="9592440" cy="148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488">
                  <a:extLst>
                    <a:ext uri="{9D8B030D-6E8A-4147-A177-3AD203B41FA5}">
                      <a16:colId xmlns:a16="http://schemas.microsoft.com/office/drawing/2014/main" val="1473388384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3479385447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02964893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962947628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954455788"/>
                    </a:ext>
                  </a:extLst>
                </a:gridCol>
              </a:tblGrid>
              <a:tr h="5671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（都調査）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R7</a:t>
                      </a:r>
                      <a:r>
                        <a:rPr kumimoji="1" lang="ja-JP" altLang="en-US" dirty="0"/>
                        <a:t>目標値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R3</a:t>
                      </a:r>
                      <a:r>
                        <a:rPr kumimoji="1" lang="ja-JP" altLang="en-US" dirty="0"/>
                        <a:t>（市調査）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R4</a:t>
                      </a:r>
                      <a:r>
                        <a:rPr kumimoji="1" lang="ja-JP" altLang="en-US" dirty="0"/>
                        <a:t>（市調査）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R5</a:t>
                      </a:r>
                      <a:r>
                        <a:rPr kumimoji="1" lang="ja-JP" altLang="en-US" dirty="0"/>
                        <a:t>（市調査）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0641512"/>
                  </a:ext>
                </a:extLst>
              </a:tr>
              <a:tr h="8468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26.3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30.5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44.6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b="1"/>
                        <a:t>パラリンピック</a:t>
                      </a:r>
                      <a:r>
                        <a:rPr kumimoji="1" lang="ja-JP" altLang="en-US" b="1" dirty="0"/>
                        <a:t>開催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32.4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前年比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-12.2p)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25.5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前年比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-6.9p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）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672383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3F6F5D-B0B9-452D-9162-2D16F81D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ED03C-1E35-4EFA-B2B3-ECF01B5F83B5}"/>
              </a:ext>
            </a:extLst>
          </p:cNvPr>
          <p:cNvSpPr txBox="1"/>
          <p:nvPr/>
        </p:nvSpPr>
        <p:spPr>
          <a:xfrm>
            <a:off x="10892220" y="193087"/>
            <a:ext cx="1038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資料７</a:t>
            </a:r>
          </a:p>
        </p:txBody>
      </p:sp>
    </p:spTree>
    <p:extLst>
      <p:ext uri="{BB962C8B-B14F-4D97-AF65-F5344CB8AC3E}">
        <p14:creationId xmlns:p14="http://schemas.microsoft.com/office/powerpoint/2010/main" val="143356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767B6-E271-B3D3-969F-8DA960CF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934" y="76200"/>
            <a:ext cx="10515600" cy="956732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/>
              <a:t>府中市障害者差別解消支援地域連絡会議の取組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5891C6-BE0C-3136-F8FD-58D9FABCE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4244"/>
            <a:ext cx="10515600" cy="568007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lang="en-US" altLang="ja-JP" dirty="0"/>
              <a:t>R4</a:t>
            </a:r>
            <a:r>
              <a:rPr lang="ja-JP" altLang="en-US" dirty="0"/>
              <a:t>～</a:t>
            </a:r>
            <a:r>
              <a:rPr lang="en-US" altLang="ja-JP" dirty="0"/>
              <a:t>R5</a:t>
            </a:r>
            <a:r>
              <a:rPr lang="ja-JP" altLang="en-US" dirty="0"/>
              <a:t>前期の議論</a:t>
            </a:r>
            <a:r>
              <a:rPr kumimoji="1" lang="en-US" altLang="ja-JP" dirty="0"/>
              <a:t>】</a:t>
            </a:r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</a:t>
            </a:r>
            <a:r>
              <a:rPr kumimoji="1" lang="ja-JP" altLang="en-US" sz="2000" dirty="0"/>
              <a:t>障害者差別解消法について、認知が定着していない。外的要因に左右されている。</a:t>
            </a:r>
            <a:endParaRPr kumimoji="1"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事例集や啓発冊子などは、興味のない人は見ない。</a:t>
            </a:r>
            <a:endParaRPr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興味のない人にいかに届けるか。</a:t>
            </a:r>
            <a:endParaRPr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b="1" dirty="0"/>
              <a:t>　　対策案：長期的対策　教育分野への働きかけ　高校生・大学生との共同　他</a:t>
            </a:r>
            <a:endParaRPr kumimoji="1" lang="en-US" altLang="ja-JP" sz="2000" b="1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b="1" dirty="0"/>
              <a:t>　　　　　　短期的対策　市内で行われるイベントでの</a:t>
            </a:r>
            <a:r>
              <a:rPr lang="en-US" altLang="ja-JP" sz="2000" b="1" dirty="0"/>
              <a:t>PR</a:t>
            </a:r>
            <a:r>
              <a:rPr lang="ja-JP" altLang="en-US" sz="2000" b="1" dirty="0"/>
              <a:t>、インパクトのある動画　他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lang="en-US" altLang="ja-JP" dirty="0"/>
              <a:t>R5</a:t>
            </a:r>
            <a:r>
              <a:rPr lang="ja-JP" altLang="en-US" dirty="0"/>
              <a:t>後期～</a:t>
            </a:r>
            <a:r>
              <a:rPr lang="en-US" altLang="ja-JP" dirty="0"/>
              <a:t>R7</a:t>
            </a:r>
            <a:r>
              <a:rPr lang="ja-JP" altLang="en-US" dirty="0"/>
              <a:t>の予定</a:t>
            </a:r>
            <a:r>
              <a:rPr lang="en-US" altLang="ja-JP" dirty="0"/>
              <a:t>】</a:t>
            </a:r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</a:t>
            </a:r>
            <a:r>
              <a:rPr kumimoji="1" lang="ja-JP" altLang="en-US" sz="2000" b="1" dirty="0"/>
              <a:t>認知度の確実な上昇！　総合計画前期に第１弾の成果！</a:t>
            </a:r>
            <a:endParaRPr kumimoji="1" lang="en-US" altLang="ja-JP" sz="2000" b="1" dirty="0"/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動画による</a:t>
            </a:r>
            <a:r>
              <a:rPr kumimoji="1" lang="en-US" altLang="ja-JP" sz="2000" dirty="0"/>
              <a:t>PR</a:t>
            </a:r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長期的な対策の具体化。</a:t>
            </a:r>
            <a:endParaRPr kumimoji="1" lang="en-US" altLang="ja-JP" sz="2000" dirty="0"/>
          </a:p>
        </p:txBody>
      </p: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07FD8E2E-62FF-A871-CA6F-3EF35DFE55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623440"/>
              </p:ext>
            </p:extLst>
          </p:nvPr>
        </p:nvGraphicFramePr>
        <p:xfrm>
          <a:off x="675756" y="5107517"/>
          <a:ext cx="11192932" cy="1248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CBF1B1-3E96-425A-A8FC-B82AE102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799C52-35BC-4B3B-928B-14A2F63E32D6}"/>
              </a:ext>
            </a:extLst>
          </p:cNvPr>
          <p:cNvSpPr txBox="1"/>
          <p:nvPr/>
        </p:nvSpPr>
        <p:spPr>
          <a:xfrm>
            <a:off x="11016207" y="185234"/>
            <a:ext cx="1038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資料７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09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389</Words>
  <Application>Microsoft Office PowerPoint</Application>
  <PresentationFormat>ワイド画面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障害者差別解消に向けた取組について</vt:lpstr>
      <vt:lpstr>府中市障害者差別解消支援地域連絡会議の取組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障害者差別解消に向けた取組について</dc:title>
  <cp:lastModifiedBy>瀬野　絵梨</cp:lastModifiedBy>
  <cp:revision>5</cp:revision>
  <cp:lastPrinted>2023-11-15T05:31:21Z</cp:lastPrinted>
  <dcterms:modified xsi:type="dcterms:W3CDTF">2024-05-10T00:53:06Z</dcterms:modified>
</cp:coreProperties>
</file>