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4"/>
  </p:notesMasterIdLst>
  <p:handoutMasterIdLst>
    <p:handoutMasterId r:id="rId25"/>
  </p:handoutMasterIdLst>
  <p:sldIdLst>
    <p:sldId id="256" r:id="rId2"/>
    <p:sldId id="301" r:id="rId3"/>
    <p:sldId id="261" r:id="rId4"/>
    <p:sldId id="288" r:id="rId5"/>
    <p:sldId id="297" r:id="rId6"/>
    <p:sldId id="296" r:id="rId7"/>
    <p:sldId id="289" r:id="rId8"/>
    <p:sldId id="309" r:id="rId9"/>
    <p:sldId id="310" r:id="rId10"/>
    <p:sldId id="290" r:id="rId11"/>
    <p:sldId id="273" r:id="rId12"/>
    <p:sldId id="275" r:id="rId13"/>
    <p:sldId id="308" r:id="rId14"/>
    <p:sldId id="300" r:id="rId15"/>
    <p:sldId id="307" r:id="rId16"/>
    <p:sldId id="292" r:id="rId17"/>
    <p:sldId id="298" r:id="rId18"/>
    <p:sldId id="303" r:id="rId19"/>
    <p:sldId id="280" r:id="rId20"/>
    <p:sldId id="299" r:id="rId21"/>
    <p:sldId id="306" r:id="rId22"/>
    <p:sldId id="281"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C5"/>
    <a:srgbClr val="FFE4AF"/>
    <a:srgbClr val="66FF66"/>
    <a:srgbClr val="FFC9C9"/>
    <a:srgbClr val="FFCCCC"/>
    <a:srgbClr val="CFD5E1"/>
    <a:srgbClr val="FFB7B7"/>
    <a:srgbClr val="FFCC99"/>
    <a:srgbClr val="FFCC66"/>
    <a:srgbClr val="BDF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0" autoAdjust="0"/>
    <p:restoredTop sz="94384" autoAdjust="0"/>
  </p:normalViewPr>
  <p:slideViewPr>
    <p:cSldViewPr>
      <p:cViewPr varScale="1">
        <p:scale>
          <a:sx n="74" d="100"/>
          <a:sy n="74" d="100"/>
        </p:scale>
        <p:origin x="104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50" d="100"/>
          <a:sy n="150" d="100"/>
        </p:scale>
        <p:origin x="864" y="-15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0644" tIns="45322" rIns="90644" bIns="45322" rtlCol="0"/>
          <a:lstStyle>
            <a:lvl1pPr algn="r">
              <a:defRPr sz="1200"/>
            </a:lvl1pPr>
          </a:lstStyle>
          <a:p>
            <a:fld id="{3C333159-DDDF-444F-B0F6-5445EF761A32}" type="datetimeFigureOut">
              <a:rPr kumimoji="1" lang="ja-JP" altLang="en-US" smtClean="0"/>
              <a:t>2023/6/5</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0644" tIns="45322" rIns="90644" bIns="45322" rtlCol="0" anchor="b"/>
          <a:lstStyle>
            <a:lvl1pPr algn="r">
              <a:defRPr sz="1200"/>
            </a:lvl1pPr>
          </a:lstStyle>
          <a:p>
            <a:fld id="{1D138791-267A-4919-9063-8FF0983A20B2}" type="slidenum">
              <a:rPr kumimoji="1" lang="ja-JP" altLang="en-US" smtClean="0"/>
              <a:t>‹#›</a:t>
            </a:fld>
            <a:endParaRPr kumimoji="1" lang="ja-JP" altLang="en-US"/>
          </a:p>
        </p:txBody>
      </p:sp>
    </p:spTree>
    <p:extLst>
      <p:ext uri="{BB962C8B-B14F-4D97-AF65-F5344CB8AC3E}">
        <p14:creationId xmlns:p14="http://schemas.microsoft.com/office/powerpoint/2010/main" val="2780178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C2036306-48F3-4073-854F-EBF0ECF5ED7D}"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F126FAD4-7368-438D-AE29-AE9640900A3D}" type="slidenum">
              <a:rPr kumimoji="1" lang="ja-JP" altLang="en-US" smtClean="0"/>
              <a:t>‹#›</a:t>
            </a:fld>
            <a:endParaRPr kumimoji="1" lang="ja-JP" altLang="en-US"/>
          </a:p>
        </p:txBody>
      </p:sp>
    </p:spTree>
    <p:extLst>
      <p:ext uri="{BB962C8B-B14F-4D97-AF65-F5344CB8AC3E}">
        <p14:creationId xmlns:p14="http://schemas.microsoft.com/office/powerpoint/2010/main" val="1578438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・本日は、障害者差別解消法に基づき、障害者差別やそれに対する合理的配慮について、</a:t>
            </a:r>
            <a:endParaRPr lang="en-US" altLang="ja-JP" dirty="0"/>
          </a:p>
          <a:p>
            <a:r>
              <a:rPr lang="ja-JP" altLang="en-US" dirty="0"/>
              <a:t>ご説明させていただきます。</a:t>
            </a:r>
            <a:endParaRPr lang="en-US" altLang="ja-JP" dirty="0"/>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a:t>
            </a:fld>
            <a:endParaRPr kumimoji="1" lang="ja-JP" altLang="en-US"/>
          </a:p>
        </p:txBody>
      </p:sp>
    </p:spTree>
    <p:extLst>
      <p:ext uri="{BB962C8B-B14F-4D97-AF65-F5344CB8AC3E}">
        <p14:creationId xmlns:p14="http://schemas.microsoft.com/office/powerpoint/2010/main" val="361162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・義務付けの対象となるのは、</a:t>
            </a:r>
            <a:endParaRPr kumimoji="1" lang="en-US" altLang="ja-JP" dirty="0"/>
          </a:p>
          <a:p>
            <a:r>
              <a:rPr lang="ja-JP" altLang="en-US" dirty="0"/>
              <a:t>①我々市役所を含めた</a:t>
            </a:r>
            <a:r>
              <a:rPr lang="en-US" altLang="ja-JP" dirty="0"/>
              <a:t>【</a:t>
            </a:r>
            <a:r>
              <a:rPr lang="ja-JP" altLang="en-US" dirty="0"/>
              <a:t>行政機関</a:t>
            </a:r>
            <a:r>
              <a:rPr lang="en-US" altLang="ja-JP" dirty="0"/>
              <a:t>】</a:t>
            </a:r>
            <a:r>
              <a:rPr lang="ja-JP" altLang="en-US" dirty="0"/>
              <a:t>と</a:t>
            </a:r>
            <a:endParaRPr lang="en-US" altLang="ja-JP" dirty="0"/>
          </a:p>
          <a:p>
            <a:r>
              <a:rPr kumimoji="1" lang="ja-JP" altLang="en-US" dirty="0"/>
              <a:t>②民間企業をはじめとする</a:t>
            </a:r>
            <a:r>
              <a:rPr lang="en-US" altLang="ja-JP" dirty="0"/>
              <a:t>【</a:t>
            </a:r>
            <a:r>
              <a:rPr kumimoji="1" lang="ja-JP" altLang="en-US" dirty="0"/>
              <a:t>事業者</a:t>
            </a:r>
            <a:r>
              <a:rPr kumimoji="1" lang="en-US" altLang="ja-JP" dirty="0"/>
              <a:t>】</a:t>
            </a:r>
            <a:r>
              <a:rPr kumimoji="1" lang="ja-JP" altLang="en-US" dirty="0"/>
              <a:t>です。</a:t>
            </a:r>
            <a:endParaRPr kumimoji="1" lang="en-US" altLang="ja-JP" dirty="0"/>
          </a:p>
          <a:p>
            <a:endParaRPr lang="en-US" altLang="ja-JP" dirty="0"/>
          </a:p>
          <a:p>
            <a:r>
              <a:rPr kumimoji="1" lang="ja-JP" altLang="en-US" dirty="0"/>
              <a:t>・事業者の範囲は広く、民間企業や店舗だけにはおさまらず、商業その他の事業を行う者と定義されています。同種の行為を反復継続する意思を持って行う者で</a:t>
            </a:r>
            <a:r>
              <a:rPr lang="ja-JP" altLang="en-US" dirty="0"/>
              <a:t>す。</a:t>
            </a:r>
            <a:endParaRPr kumimoji="1" lang="en-US" altLang="ja-JP" dirty="0"/>
          </a:p>
          <a:p>
            <a:r>
              <a:rPr lang="ja-JP" altLang="en-US" dirty="0"/>
              <a:t>・また、営利・非営利・法人格の有無は問わないため、個人事業主やＮＰＯボランティア団体、自治会等も対象となってきます。</a:t>
            </a:r>
            <a:endParaRPr lang="en-US" altLang="ja-JP" dirty="0"/>
          </a:p>
          <a:p>
            <a:r>
              <a:rPr kumimoji="1" lang="ja-JP" altLang="en-US" dirty="0"/>
              <a:t>・なお、地方公営企業や指定管理、管理を委託している事業所等も、分類としては事業所の方になります。</a:t>
            </a:r>
            <a:endParaRPr kumimoji="1" lang="en-US" altLang="ja-JP" dirty="0"/>
          </a:p>
          <a:p>
            <a:endParaRPr lang="en-US" altLang="ja-JP" dirty="0"/>
          </a:p>
          <a:p>
            <a:r>
              <a:rPr kumimoji="1" lang="ja-JP" altLang="en-US" dirty="0"/>
              <a:t>③ちなみに、私人（家族、知人、隣人等とのトラブル）については、この法の対象外です。（以下読む）</a:t>
            </a:r>
            <a:endParaRPr kumimoji="1"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10</a:t>
            </a:fld>
            <a:endParaRPr kumimoji="1" lang="ja-JP" altLang="en-US"/>
          </a:p>
        </p:txBody>
      </p:sp>
    </p:spTree>
    <p:extLst>
      <p:ext uri="{BB962C8B-B14F-4D97-AF65-F5344CB8AC3E}">
        <p14:creationId xmlns:p14="http://schemas.microsoft.com/office/powerpoint/2010/main" val="417939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388610" cy="4821310"/>
          </a:xfrm>
        </p:spPr>
        <p:txBody>
          <a:bodyPr/>
          <a:lstStyle/>
          <a:p>
            <a:r>
              <a:rPr kumimoji="1" lang="ja-JP" altLang="en-US" dirty="0"/>
              <a:t>①②読む</a:t>
            </a:r>
            <a:endParaRPr lang="en-US" altLang="ja-JP" dirty="0"/>
          </a:p>
          <a:p>
            <a:r>
              <a:rPr kumimoji="1" lang="ja-JP" altLang="en-US" dirty="0"/>
              <a:t>③具体例として、（読む）</a:t>
            </a:r>
            <a:endParaRPr kumimoji="1" lang="en-US" altLang="ja-JP" dirty="0"/>
          </a:p>
          <a:p>
            <a:r>
              <a:rPr lang="ja-JP" altLang="en-US" dirty="0"/>
              <a:t>　・「あなたは精神障害があるから、これ以上話は聞けません」</a:t>
            </a:r>
            <a:endParaRPr lang="en-US" altLang="ja-JP" dirty="0"/>
          </a:p>
          <a:p>
            <a:r>
              <a:rPr kumimoji="1" lang="ja-JP" altLang="en-US" dirty="0"/>
              <a:t>　・「知的障害者は話を理解</a:t>
            </a:r>
            <a:r>
              <a:rPr kumimoji="1" lang="ja-JP" altLang="en-US" dirty="0" err="1"/>
              <a:t>させるの</a:t>
            </a:r>
            <a:r>
              <a:rPr kumimoji="1" lang="ja-JP" altLang="en-US" dirty="0"/>
              <a:t>大変だから、あとで」</a:t>
            </a:r>
            <a:endParaRPr kumimoji="1" lang="en-US" altLang="ja-JP" dirty="0"/>
          </a:p>
          <a:p>
            <a:r>
              <a:rPr lang="ja-JP" altLang="en-US" dirty="0"/>
              <a:t>　・障害がない人にはない条件をつけること</a:t>
            </a:r>
            <a:endParaRPr lang="en-US" altLang="ja-JP" dirty="0"/>
          </a:p>
          <a:p>
            <a:r>
              <a:rPr kumimoji="1" lang="ja-JP" altLang="en-US" dirty="0"/>
              <a:t>　・脳性麻痺で言葉を出すのが難しい人や知的障害のある方で、介助者に話してし</a:t>
            </a:r>
            <a:endParaRPr kumimoji="1" lang="en-US" altLang="ja-JP" dirty="0"/>
          </a:p>
          <a:p>
            <a:r>
              <a:rPr lang="ja-JP" altLang="en-US" dirty="0"/>
              <a:t>　　</a:t>
            </a:r>
            <a:r>
              <a:rPr kumimoji="1" lang="ja-JP" altLang="en-US" dirty="0"/>
              <a:t>まった方が早いときに、よくやりがち。</a:t>
            </a:r>
            <a:endParaRPr kumimoji="1" lang="en-US" altLang="ja-JP" dirty="0"/>
          </a:p>
          <a:p>
            <a:r>
              <a:rPr kumimoji="1" lang="ja-JP" altLang="en-US" dirty="0"/>
              <a:t>　・読む</a:t>
            </a:r>
            <a:endParaRPr lang="en-US" altLang="ja-JP" dirty="0"/>
          </a:p>
          <a:p>
            <a:r>
              <a:rPr kumimoji="1" lang="ja-JP" altLang="en-US" dirty="0"/>
              <a:t>④以上のようなことでも、正当な理由がある場合は、不当な差別的取扱いに該当し</a:t>
            </a:r>
            <a:endParaRPr kumimoji="1" lang="en-US" altLang="ja-JP" dirty="0"/>
          </a:p>
          <a:p>
            <a:r>
              <a:rPr lang="ja-JP" altLang="en-US" dirty="0"/>
              <a:t>　</a:t>
            </a:r>
            <a:r>
              <a:rPr kumimoji="1" lang="ja-JP" altLang="en-US" dirty="0"/>
              <a:t>ない可能性があります。</a:t>
            </a:r>
            <a:endParaRPr kumimoji="1" lang="en-US" altLang="ja-JP" dirty="0"/>
          </a:p>
          <a:p>
            <a:r>
              <a:rPr lang="ja-JP" altLang="en-US" dirty="0"/>
              <a:t>　正当な理由とは、（読む）</a:t>
            </a:r>
            <a:endParaRPr lang="en-US" altLang="ja-JP" dirty="0"/>
          </a:p>
          <a:p>
            <a:r>
              <a:rPr lang="ja-JP" altLang="en-US" dirty="0"/>
              <a:t>　この判断の視点としては、障害者や第三者の安全確保のためとか、市の事務事</a:t>
            </a:r>
            <a:endParaRPr lang="en-US" altLang="ja-JP" dirty="0"/>
          </a:p>
          <a:p>
            <a:r>
              <a:rPr lang="ja-JP" altLang="en-US" dirty="0"/>
              <a:t>　業の目的・機能の維持のため、第三者の財産の保全、損害発生の防止などが挙</a:t>
            </a:r>
            <a:endParaRPr lang="en-US" altLang="ja-JP" dirty="0"/>
          </a:p>
          <a:p>
            <a:r>
              <a:rPr lang="ja-JP" altLang="en-US" dirty="0"/>
              <a:t>　</a:t>
            </a:r>
            <a:r>
              <a:rPr lang="ja-JP" altLang="en-US" dirty="0" err="1"/>
              <a:t>げられ</a:t>
            </a:r>
            <a:r>
              <a:rPr lang="ja-JP" altLang="en-US" dirty="0"/>
              <a:t>ます。</a:t>
            </a:r>
            <a:endParaRPr lang="en-US" altLang="ja-JP" dirty="0"/>
          </a:p>
          <a:p>
            <a:r>
              <a:rPr lang="ja-JP" altLang="en-US" dirty="0"/>
              <a:t>　この観点から、具体的場面や状況に応じて、総合的・客観的に判断する必要があります。</a:t>
            </a:r>
            <a:endParaRPr lang="en-US" altLang="ja-JP" dirty="0"/>
          </a:p>
          <a:p>
            <a:r>
              <a:rPr lang="ja-JP" altLang="en-US" dirty="0"/>
              <a:t>　また、正当な理由があると判断した場合は、障害者にその理由を説明し、理解を得るように努めるとともに、その代替案をていじすることが望ましい。</a:t>
            </a:r>
            <a:endParaRPr lang="en-US" altLang="ja-JP" dirty="0"/>
          </a:p>
          <a:p>
            <a:r>
              <a:rPr lang="ja-JP" altLang="en-US" dirty="0"/>
              <a:t>　この正当な理由を根拠に、この法律が形骸化されることがないように注意が必要です。事故の危惧が想定される</a:t>
            </a:r>
            <a:r>
              <a:rPr lang="en-US" altLang="ja-JP" dirty="0"/>
              <a:t>…</a:t>
            </a:r>
            <a:r>
              <a:rPr lang="ja-JP" altLang="en-US" dirty="0"/>
              <a:t>と抽象的な理由を根拠にすることは適切ではありません。</a:t>
            </a:r>
            <a:endParaRPr lang="en-US" altLang="ja-JP" dirty="0"/>
          </a:p>
          <a:p>
            <a:r>
              <a:rPr lang="ja-JP" altLang="en-US" dirty="0"/>
              <a:t>　なお、（例外２、読む）</a:t>
            </a:r>
            <a:endParaRPr lang="en-US" altLang="ja-JP" dirty="0"/>
          </a:p>
          <a:p>
            <a:r>
              <a:rPr lang="ja-JP" altLang="en-US" dirty="0"/>
              <a:t>　要は、すでに優遇している場合（逆差別）や、合理的配慮の提供により、障害のない方と異なる取扱いをした場合などは、もちろん不当な差別的取扱いに該当しません。</a:t>
            </a:r>
            <a:endParaRPr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11</a:t>
            </a:fld>
            <a:endParaRPr kumimoji="1" lang="ja-JP" altLang="en-US"/>
          </a:p>
        </p:txBody>
      </p:sp>
    </p:spTree>
    <p:extLst>
      <p:ext uri="{BB962C8B-B14F-4D97-AF65-F5344CB8AC3E}">
        <p14:creationId xmlns:p14="http://schemas.microsoft.com/office/powerpoint/2010/main" val="427068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読む</a:t>
            </a:r>
            <a:endParaRPr kumimoji="1" lang="en-US" altLang="ja-JP" dirty="0"/>
          </a:p>
          <a:p>
            <a:r>
              <a:rPr lang="ja-JP" altLang="en-US" dirty="0"/>
              <a:t>合理的配慮の提供とは、</a:t>
            </a:r>
            <a:endParaRPr lang="en-US" altLang="ja-JP" dirty="0"/>
          </a:p>
          <a:p>
            <a:endParaRPr lang="en-US" altLang="ja-JP" dirty="0"/>
          </a:p>
          <a:p>
            <a:r>
              <a:rPr kumimoji="1" lang="ja-JP" altLang="en-US" dirty="0"/>
              <a:t>①読む</a:t>
            </a:r>
            <a:endParaRPr kumimoji="1" lang="en-US" altLang="ja-JP" dirty="0"/>
          </a:p>
          <a:p>
            <a:r>
              <a:rPr lang="ja-JP" altLang="en-US" dirty="0"/>
              <a:t>　・事物</a:t>
            </a:r>
            <a:r>
              <a:rPr lang="en-US" altLang="ja-JP" dirty="0"/>
              <a:t>…</a:t>
            </a:r>
            <a:r>
              <a:rPr lang="ja-JP" altLang="en-US" dirty="0"/>
              <a:t>利用しにくい施設・設備など、・制度</a:t>
            </a:r>
            <a:r>
              <a:rPr lang="en-US" altLang="ja-JP" dirty="0"/>
              <a:t>…</a:t>
            </a:r>
            <a:r>
              <a:rPr lang="ja-JP" altLang="en-US" dirty="0"/>
              <a:t>○○障害の方はこの資格をとれませんといった制度など、・慣行</a:t>
            </a:r>
            <a:r>
              <a:rPr lang="en-US" altLang="ja-JP" dirty="0"/>
              <a:t>…</a:t>
            </a:r>
            <a:r>
              <a:rPr lang="ja-JP" altLang="en-US" dirty="0"/>
              <a:t>障害のある方の存在を意識していない慣習、文化など、・観念</a:t>
            </a:r>
            <a:r>
              <a:rPr lang="en-US" altLang="ja-JP" dirty="0"/>
              <a:t>…</a:t>
            </a:r>
            <a:r>
              <a:rPr lang="ja-JP" altLang="en-US" dirty="0"/>
              <a:t>障害のある方への偏見など（障害者はこう思うに違いない）</a:t>
            </a:r>
            <a:endParaRPr lang="en-US" altLang="ja-JP" dirty="0"/>
          </a:p>
          <a:p>
            <a:endParaRPr kumimoji="1" lang="en-US" altLang="ja-JP" dirty="0"/>
          </a:p>
          <a:p>
            <a:r>
              <a:rPr lang="ja-JP" altLang="en-US" dirty="0"/>
              <a:t>②読む</a:t>
            </a:r>
            <a:endParaRPr lang="en-US" altLang="ja-JP" dirty="0"/>
          </a:p>
          <a:p>
            <a:r>
              <a:rPr kumimoji="1" lang="ja-JP" altLang="en-US" dirty="0"/>
              <a:t>・意思の表明がなくても、困っていれば声をかける。本人が必要としていない場合もあるので、聞くのは当然。電車で座っていたら、目の前にご老人が来た。ご老人から、「座らせてもらえないか」という意思の表明があればもちろん譲るし、普通は自分から立って「どうぞお座りください」と声をかける。ただ、意思の確認もせずに合理的配慮の提供をするのは、席を立って、問答無用にご老人を座らせること。本人が求めていない可能性もある。</a:t>
            </a:r>
            <a:endParaRPr kumimoji="1" lang="en-US" altLang="ja-JP" dirty="0"/>
          </a:p>
          <a:p>
            <a:endParaRPr lang="en-US" altLang="ja-JP" dirty="0"/>
          </a:p>
          <a:p>
            <a:r>
              <a:rPr kumimoji="1" lang="ja-JP" altLang="en-US" dirty="0"/>
              <a:t>③読む</a:t>
            </a:r>
            <a:endParaRPr kumimoji="1" lang="en-US" altLang="ja-JP" dirty="0">
              <a:solidFill>
                <a:srgbClr val="FF0000"/>
              </a:solidFill>
            </a:endParaRPr>
          </a:p>
          <a:p>
            <a:r>
              <a:rPr kumimoji="1" lang="ja-JP" altLang="en-US" dirty="0">
                <a:solidFill>
                  <a:srgbClr val="FF0000"/>
                </a:solidFill>
              </a:rPr>
              <a:t>建設的対話については、障害当事者側、事業者側それぞれが望むこと、できることを考え、合理的配慮を実施していくことが重要だと考えます。</a:t>
            </a:r>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12</a:t>
            </a:fld>
            <a:endParaRPr kumimoji="1" lang="ja-JP" altLang="en-US"/>
          </a:p>
        </p:txBody>
      </p:sp>
    </p:spTree>
    <p:extLst>
      <p:ext uri="{BB962C8B-B14F-4D97-AF65-F5344CB8AC3E}">
        <p14:creationId xmlns:p14="http://schemas.microsoft.com/office/powerpoint/2010/main" val="406029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①読む</a:t>
            </a: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13</a:t>
            </a:fld>
            <a:endParaRPr kumimoji="1" lang="ja-JP" altLang="en-US"/>
          </a:p>
        </p:txBody>
      </p:sp>
    </p:spTree>
    <p:extLst>
      <p:ext uri="{BB962C8B-B14F-4D97-AF65-F5344CB8AC3E}">
        <p14:creationId xmlns:p14="http://schemas.microsoft.com/office/powerpoint/2010/main" val="101273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①読む</a:t>
            </a: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14</a:t>
            </a:fld>
            <a:endParaRPr kumimoji="1" lang="ja-JP" altLang="en-US"/>
          </a:p>
        </p:txBody>
      </p:sp>
    </p:spTree>
    <p:extLst>
      <p:ext uri="{BB962C8B-B14F-4D97-AF65-F5344CB8AC3E}">
        <p14:creationId xmlns:p14="http://schemas.microsoft.com/office/powerpoint/2010/main" val="335188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①読む</a:t>
            </a:r>
            <a:endParaRPr kumimoji="1" lang="en-US" altLang="ja-JP" dirty="0"/>
          </a:p>
          <a:p>
            <a:endParaRPr kumimoji="1" lang="en-US" altLang="ja-JP" dirty="0"/>
          </a:p>
          <a:p>
            <a:r>
              <a:rPr kumimoji="1" lang="ja-JP" altLang="en-US" dirty="0"/>
              <a:t>個室対応⇒合理的配慮</a:t>
            </a:r>
            <a:endParaRPr kumimoji="1" lang="en-US" altLang="ja-JP" dirty="0"/>
          </a:p>
          <a:p>
            <a:r>
              <a:rPr kumimoji="1" lang="ja-JP" altLang="en-US" dirty="0"/>
              <a:t>支援者同席⇒合理的配慮による建設的対話による</a:t>
            </a: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15</a:t>
            </a:fld>
            <a:endParaRPr kumimoji="1" lang="ja-JP" altLang="en-US"/>
          </a:p>
        </p:txBody>
      </p:sp>
    </p:spTree>
    <p:extLst>
      <p:ext uri="{BB962C8B-B14F-4D97-AF65-F5344CB8AC3E}">
        <p14:creationId xmlns:p14="http://schemas.microsoft.com/office/powerpoint/2010/main" val="155600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16</a:t>
            </a:fld>
            <a:endParaRPr kumimoji="1" lang="ja-JP" altLang="en-US"/>
          </a:p>
        </p:txBody>
      </p:sp>
    </p:spTree>
    <p:extLst>
      <p:ext uri="{BB962C8B-B14F-4D97-AF65-F5344CB8AC3E}">
        <p14:creationId xmlns:p14="http://schemas.microsoft.com/office/powerpoint/2010/main" val="3319401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17</a:t>
            </a:fld>
            <a:endParaRPr kumimoji="1" lang="ja-JP" altLang="en-US"/>
          </a:p>
        </p:txBody>
      </p:sp>
    </p:spTree>
    <p:extLst>
      <p:ext uri="{BB962C8B-B14F-4D97-AF65-F5344CB8AC3E}">
        <p14:creationId xmlns:p14="http://schemas.microsoft.com/office/powerpoint/2010/main" val="179033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18</a:t>
            </a:fld>
            <a:endParaRPr kumimoji="1" lang="ja-JP" altLang="en-US"/>
          </a:p>
        </p:txBody>
      </p:sp>
    </p:spTree>
    <p:extLst>
      <p:ext uri="{BB962C8B-B14F-4D97-AF65-F5344CB8AC3E}">
        <p14:creationId xmlns:p14="http://schemas.microsoft.com/office/powerpoint/2010/main" val="391562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endParaRPr lang="en-US" altLang="ja-JP" b="1" dirty="0">
              <a:solidFill>
                <a:schemeClr val="bg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19</a:t>
            </a:fld>
            <a:endParaRPr kumimoji="1" lang="ja-JP" altLang="en-US"/>
          </a:p>
        </p:txBody>
      </p:sp>
    </p:spTree>
    <p:extLst>
      <p:ext uri="{BB962C8B-B14F-4D97-AF65-F5344CB8AC3E}">
        <p14:creationId xmlns:p14="http://schemas.microsoft.com/office/powerpoint/2010/main" val="239760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　読む</a:t>
            </a:r>
            <a:endParaRPr kumimoji="1" lang="en-US" altLang="ja-JP" dirty="0"/>
          </a:p>
          <a:p>
            <a:r>
              <a:rPr lang="ja-JP" altLang="en-US" dirty="0"/>
              <a:t>②　読む</a:t>
            </a:r>
            <a:endParaRPr lang="en-US" altLang="ja-JP" dirty="0"/>
          </a:p>
          <a:p>
            <a:r>
              <a:rPr kumimoji="1" lang="ja-JP" altLang="en-US" dirty="0"/>
              <a:t>③　読む</a:t>
            </a:r>
            <a:endParaRPr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2</a:t>
            </a:fld>
            <a:endParaRPr kumimoji="1" lang="ja-JP" altLang="en-US"/>
          </a:p>
        </p:txBody>
      </p:sp>
    </p:spTree>
    <p:extLst>
      <p:ext uri="{BB962C8B-B14F-4D97-AF65-F5344CB8AC3E}">
        <p14:creationId xmlns:p14="http://schemas.microsoft.com/office/powerpoint/2010/main" val="163238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20</a:t>
            </a:fld>
            <a:endParaRPr kumimoji="1" lang="ja-JP" altLang="en-US"/>
          </a:p>
        </p:txBody>
      </p:sp>
    </p:spTree>
    <p:extLst>
      <p:ext uri="{BB962C8B-B14F-4D97-AF65-F5344CB8AC3E}">
        <p14:creationId xmlns:p14="http://schemas.microsoft.com/office/powerpoint/2010/main" val="111824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endParaRPr lang="en-US" altLang="ja-JP" b="1" dirty="0">
              <a:solidFill>
                <a:schemeClr val="bg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21</a:t>
            </a:fld>
            <a:endParaRPr kumimoji="1" lang="ja-JP" altLang="en-US"/>
          </a:p>
        </p:txBody>
      </p:sp>
    </p:spTree>
    <p:extLst>
      <p:ext uri="{BB962C8B-B14F-4D97-AF65-F5344CB8AC3E}">
        <p14:creationId xmlns:p14="http://schemas.microsoft.com/office/powerpoint/2010/main" val="260047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endParaRPr lang="en-US" altLang="ja-JP" b="1" dirty="0">
              <a:solidFill>
                <a:schemeClr val="bg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22</a:t>
            </a:fld>
            <a:endParaRPr kumimoji="1" lang="ja-JP" altLang="en-US"/>
          </a:p>
        </p:txBody>
      </p:sp>
    </p:spTree>
    <p:extLst>
      <p:ext uri="{BB962C8B-B14F-4D97-AF65-F5344CB8AC3E}">
        <p14:creationId xmlns:p14="http://schemas.microsoft.com/office/powerpoint/2010/main" val="239760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障害者差別解消法施行までの経緯を簡単に追います。</a:t>
            </a:r>
            <a:endParaRPr kumimoji="1" lang="en-US" altLang="ja-JP" dirty="0"/>
          </a:p>
          <a:p>
            <a:r>
              <a:rPr lang="ja-JP" altLang="en-US" dirty="0"/>
              <a:t>・この表にはありませんが、最初は今から</a:t>
            </a:r>
            <a:r>
              <a:rPr lang="en-US" altLang="ja-JP" dirty="0"/>
              <a:t>16</a:t>
            </a:r>
            <a:r>
              <a:rPr lang="ja-JP" altLang="en-US" dirty="0"/>
              <a:t>年前の平成</a:t>
            </a:r>
            <a:r>
              <a:rPr lang="en-US" altLang="ja-JP" dirty="0"/>
              <a:t>13</a:t>
            </a:r>
            <a:r>
              <a:rPr lang="ja-JP" altLang="en-US" dirty="0"/>
              <a:t>年</a:t>
            </a:r>
            <a:r>
              <a:rPr lang="en-US" altLang="ja-JP" dirty="0"/>
              <a:t>12</a:t>
            </a:r>
            <a:r>
              <a:rPr lang="ja-JP" altLang="en-US" dirty="0"/>
              <a:t>月に、国連総会において、</a:t>
            </a:r>
            <a:r>
              <a:rPr lang="en-US" altLang="ja-JP" dirty="0"/>
              <a:t> 【</a:t>
            </a:r>
            <a:r>
              <a:rPr lang="ja-JP" altLang="en-US" dirty="0"/>
              <a:t>障害者の権利に関する条約</a:t>
            </a:r>
            <a:r>
              <a:rPr lang="en-US" altLang="ja-JP" dirty="0"/>
              <a:t>】</a:t>
            </a:r>
            <a:r>
              <a:rPr lang="ja-JP" altLang="en-US" dirty="0"/>
              <a:t>決議案を採択されたところから始まります。</a:t>
            </a:r>
            <a:endParaRPr lang="en-US" altLang="ja-JP" dirty="0"/>
          </a:p>
          <a:p>
            <a:r>
              <a:rPr lang="ja-JP" altLang="en-US" dirty="0"/>
              <a:t>・その後、障害者に関する初の包括的かつ総合的な国際条約として</a:t>
            </a:r>
            <a:r>
              <a:rPr lang="en-US" altLang="ja-JP" dirty="0"/>
              <a:t>【</a:t>
            </a:r>
            <a:r>
              <a:rPr lang="ja-JP" altLang="en-US" dirty="0"/>
              <a:t>障害者の権利に関する条約</a:t>
            </a:r>
            <a:r>
              <a:rPr lang="en-US" altLang="ja-JP" dirty="0"/>
              <a:t>】</a:t>
            </a:r>
            <a:r>
              <a:rPr lang="ja-JP" altLang="en-US" dirty="0"/>
              <a:t>が、平成</a:t>
            </a:r>
            <a:r>
              <a:rPr lang="en-US" altLang="ja-JP" dirty="0"/>
              <a:t>18</a:t>
            </a:r>
            <a:r>
              <a:rPr lang="ja-JP" altLang="en-US" dirty="0"/>
              <a:t>年</a:t>
            </a:r>
            <a:r>
              <a:rPr lang="en-US" altLang="ja-JP" dirty="0"/>
              <a:t>12</a:t>
            </a:r>
            <a:r>
              <a:rPr lang="ja-JP" altLang="en-US" dirty="0"/>
              <a:t>月に国連で採択されました。ちなみに日本は翌年、当条約に署名しています。</a:t>
            </a:r>
            <a:endParaRPr lang="en-US" altLang="ja-JP" dirty="0"/>
          </a:p>
          <a:p>
            <a:r>
              <a:rPr lang="ja-JP" altLang="en-US" dirty="0"/>
              <a:t>・この条約は、合理的配慮の否定を含む、障害に基づく各種の差別を禁止することについて、各締約国にすべての適当な措置を求めました。</a:t>
            </a:r>
            <a:endParaRPr lang="en-US" altLang="ja-JP" dirty="0"/>
          </a:p>
          <a:p>
            <a:r>
              <a:rPr lang="ja-JP" altLang="en-US" dirty="0"/>
              <a:t>・我が国でも、この条約の批准に向けて、様々な国内法の整備等の取り組みを進めてきました。</a:t>
            </a:r>
            <a:endParaRPr lang="en-US" altLang="ja-JP" dirty="0"/>
          </a:p>
          <a:p>
            <a:r>
              <a:rPr lang="ja-JP" altLang="en-US" dirty="0"/>
              <a:t>・平成</a:t>
            </a:r>
            <a:r>
              <a:rPr lang="en-US" altLang="ja-JP" dirty="0"/>
              <a:t>23</a:t>
            </a:r>
            <a:r>
              <a:rPr lang="ja-JP" altLang="en-US" dirty="0"/>
              <a:t>年には、障害者基本法を改正し、合理的配慮の否定を含む</a:t>
            </a:r>
            <a:r>
              <a:rPr lang="en-US" altLang="ja-JP" dirty="0"/>
              <a:t>【</a:t>
            </a:r>
            <a:r>
              <a:rPr lang="ja-JP" altLang="en-US" dirty="0"/>
              <a:t>差別の禁止</a:t>
            </a:r>
            <a:r>
              <a:rPr lang="en-US" altLang="ja-JP" dirty="0"/>
              <a:t>】</a:t>
            </a:r>
            <a:r>
              <a:rPr lang="ja-JP" altLang="en-US" dirty="0"/>
              <a:t>を基本原則に規定しました。</a:t>
            </a:r>
            <a:endParaRPr lang="en-US" altLang="ja-JP" dirty="0"/>
          </a:p>
          <a:p>
            <a:r>
              <a:rPr lang="ja-JP" altLang="en-US" dirty="0"/>
              <a:t>・この</a:t>
            </a:r>
            <a:r>
              <a:rPr lang="en-US" altLang="ja-JP" dirty="0"/>
              <a:t>【</a:t>
            </a:r>
            <a:r>
              <a:rPr lang="ja-JP" altLang="en-US" dirty="0"/>
              <a:t>差別の禁止</a:t>
            </a:r>
            <a:r>
              <a:rPr lang="en-US" altLang="ja-JP" dirty="0"/>
              <a:t>】</a:t>
            </a:r>
            <a:r>
              <a:rPr lang="ja-JP" altLang="en-US" dirty="0"/>
              <a:t>を実施法として、具体的に定めたのが、本日説明している</a:t>
            </a:r>
            <a:r>
              <a:rPr lang="en-US" altLang="ja-JP" dirty="0"/>
              <a:t>【</a:t>
            </a:r>
            <a:r>
              <a:rPr lang="ja-JP" altLang="en-US" dirty="0"/>
              <a:t>障害者差別解消法</a:t>
            </a:r>
            <a:r>
              <a:rPr lang="en-US" altLang="ja-JP" dirty="0"/>
              <a:t>】</a:t>
            </a:r>
            <a:r>
              <a:rPr lang="ja-JP" altLang="en-US" dirty="0"/>
              <a:t>です。平成</a:t>
            </a:r>
            <a:r>
              <a:rPr lang="en-US" altLang="ja-JP" dirty="0"/>
              <a:t>25</a:t>
            </a:r>
            <a:r>
              <a:rPr lang="ja-JP" altLang="en-US" dirty="0"/>
              <a:t>年６月に全会一致で成立、平成</a:t>
            </a:r>
            <a:r>
              <a:rPr lang="en-US" altLang="ja-JP" dirty="0"/>
              <a:t>28</a:t>
            </a:r>
            <a:r>
              <a:rPr lang="ja-JP" altLang="en-US" dirty="0"/>
              <a:t>年４月に施行されています。</a:t>
            </a:r>
            <a:endParaRPr lang="en-US" altLang="ja-JP" dirty="0"/>
          </a:p>
          <a:p>
            <a:r>
              <a:rPr lang="ja-JP" altLang="en-US" dirty="0"/>
              <a:t>・令和３年６月には、障害者差別解消法の一部を改正する法律の公布がありました。この法律では、民間事業所の合理的配慮の提供を義務化する旨が謳われております。施行は公布日から起算して３年を超えない範囲内において行われる予定なので、令和６年６月までには施行される予定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3</a:t>
            </a:fld>
            <a:endParaRPr kumimoji="1" lang="ja-JP" altLang="en-US"/>
          </a:p>
        </p:txBody>
      </p:sp>
    </p:spTree>
    <p:extLst>
      <p:ext uri="{BB962C8B-B14F-4D97-AF65-F5344CB8AC3E}">
        <p14:creationId xmlns:p14="http://schemas.microsoft.com/office/powerpoint/2010/main" val="227579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次に、そもそも障害とはどこにあるものかというお話をさせていただきます。</a:t>
            </a:r>
            <a:endParaRPr kumimoji="1" lang="en-US" altLang="ja-JP" dirty="0"/>
          </a:p>
          <a:p>
            <a:r>
              <a:rPr kumimoji="1" lang="ja-JP" altLang="en-US" dirty="0"/>
              <a:t>①例えば、この車椅子の男性、段差があるため、さきに進めません。</a:t>
            </a:r>
            <a:endParaRPr kumimoji="1" lang="en-US" altLang="ja-JP" dirty="0"/>
          </a:p>
          <a:p>
            <a:r>
              <a:rPr lang="ja-JP" altLang="en-US" dirty="0"/>
              <a:t>　まさに</a:t>
            </a:r>
            <a:r>
              <a:rPr lang="en-US" altLang="ja-JP" dirty="0"/>
              <a:t>【</a:t>
            </a:r>
            <a:r>
              <a:rPr lang="ja-JP" altLang="en-US" dirty="0"/>
              <a:t>障害</a:t>
            </a:r>
            <a:r>
              <a:rPr lang="en-US" altLang="ja-JP" dirty="0"/>
              <a:t>】</a:t>
            </a:r>
            <a:r>
              <a:rPr lang="ja-JP" altLang="en-US" dirty="0"/>
              <a:t>がある状態にあります。</a:t>
            </a:r>
            <a:endParaRPr lang="en-US" altLang="ja-JP" dirty="0"/>
          </a:p>
          <a:p>
            <a:r>
              <a:rPr kumimoji="1" lang="ja-JP" altLang="en-US" dirty="0"/>
              <a:t>②考え方として、</a:t>
            </a:r>
            <a:r>
              <a:rPr kumimoji="1" lang="en-US" altLang="ja-JP" dirty="0"/>
              <a:t>【</a:t>
            </a:r>
            <a:r>
              <a:rPr kumimoji="1" lang="ja-JP" altLang="en-US" dirty="0"/>
              <a:t>本人が車いすだから、段差を登れない</a:t>
            </a:r>
            <a:r>
              <a:rPr kumimoji="1" lang="en-US" altLang="ja-JP" dirty="0"/>
              <a:t>】</a:t>
            </a:r>
            <a:r>
              <a:rPr lang="ja-JP" altLang="en-US" dirty="0"/>
              <a:t>とした場合、この男性の</a:t>
            </a:r>
            <a:endParaRPr lang="en-US" altLang="ja-JP" dirty="0"/>
          </a:p>
          <a:p>
            <a:r>
              <a:rPr lang="ja-JP" altLang="en-US" dirty="0"/>
              <a:t>　足に不自由があることが</a:t>
            </a:r>
            <a:r>
              <a:rPr lang="en-US" altLang="ja-JP" dirty="0"/>
              <a:t>【</a:t>
            </a:r>
            <a:r>
              <a:rPr lang="ja-JP" altLang="en-US" dirty="0"/>
              <a:t>障害</a:t>
            </a:r>
            <a:r>
              <a:rPr lang="en-US" altLang="ja-JP" dirty="0"/>
              <a:t>】</a:t>
            </a:r>
            <a:r>
              <a:rPr lang="ja-JP" altLang="en-US" dirty="0"/>
              <a:t>と考えられます。</a:t>
            </a:r>
            <a:endParaRPr lang="en-US" altLang="ja-JP" dirty="0"/>
          </a:p>
          <a:p>
            <a:r>
              <a:rPr kumimoji="1" lang="ja-JP" altLang="en-US" dirty="0"/>
              <a:t>③これは</a:t>
            </a:r>
            <a:r>
              <a:rPr kumimoji="1" lang="en-US" altLang="ja-JP" dirty="0"/>
              <a:t>【</a:t>
            </a:r>
            <a:r>
              <a:rPr kumimoji="1" lang="ja-JP" altLang="en-US" dirty="0"/>
              <a:t>医学モデル</a:t>
            </a:r>
            <a:r>
              <a:rPr kumimoji="1" lang="en-US" altLang="ja-JP" dirty="0"/>
              <a:t>】</a:t>
            </a:r>
            <a:r>
              <a:rPr kumimoji="1" lang="ja-JP" altLang="en-US" dirty="0"/>
              <a:t>で考えた場合の</a:t>
            </a:r>
            <a:r>
              <a:rPr kumimoji="1" lang="en-US" altLang="ja-JP" dirty="0"/>
              <a:t>【</a:t>
            </a:r>
            <a:r>
              <a:rPr kumimoji="1" lang="ja-JP" altLang="en-US" dirty="0"/>
              <a:t>障害</a:t>
            </a:r>
            <a:r>
              <a:rPr kumimoji="1" lang="en-US" altLang="ja-JP" dirty="0"/>
              <a:t>】</a:t>
            </a:r>
            <a:r>
              <a:rPr kumimoji="1" lang="ja-JP" altLang="en-US" dirty="0"/>
              <a:t>となります。以前からの考え方なので、ここでは古い考え方と言わせていただきます。</a:t>
            </a:r>
            <a:endParaRPr kumimoji="1" lang="en-US" altLang="ja-JP" dirty="0"/>
          </a:p>
          <a:p>
            <a:r>
              <a:rPr lang="ja-JP" altLang="en-US" dirty="0"/>
              <a:t>④一方で、視点を変えると、</a:t>
            </a:r>
            <a:r>
              <a:rPr lang="en-US" altLang="ja-JP" dirty="0"/>
              <a:t>【</a:t>
            </a:r>
            <a:r>
              <a:rPr lang="ja-JP" altLang="en-US" dirty="0"/>
              <a:t>段差があるから、車椅子の男性が登れない</a:t>
            </a:r>
            <a:r>
              <a:rPr lang="en-US" altLang="ja-JP" dirty="0"/>
              <a:t>】</a:t>
            </a:r>
            <a:r>
              <a:rPr lang="ja-JP" altLang="en-US" dirty="0"/>
              <a:t>という考え方できます。これは、段差自体が</a:t>
            </a:r>
            <a:r>
              <a:rPr lang="en-US" altLang="ja-JP" dirty="0"/>
              <a:t>【</a:t>
            </a:r>
            <a:r>
              <a:rPr lang="ja-JP" altLang="en-US" dirty="0"/>
              <a:t>障害</a:t>
            </a:r>
            <a:r>
              <a:rPr lang="en-US" altLang="ja-JP" dirty="0"/>
              <a:t>】</a:t>
            </a:r>
            <a:r>
              <a:rPr lang="ja-JP" altLang="en-US" dirty="0"/>
              <a:t>となっていると言えます。</a:t>
            </a:r>
            <a:endParaRPr lang="en-US" altLang="ja-JP" dirty="0"/>
          </a:p>
          <a:p>
            <a:r>
              <a:rPr kumimoji="1" lang="ja-JP" altLang="en-US" dirty="0"/>
              <a:t>⑤これが現在、世界の潮流となっている</a:t>
            </a:r>
            <a:r>
              <a:rPr kumimoji="1" lang="en-US" altLang="ja-JP" dirty="0"/>
              <a:t>【</a:t>
            </a:r>
            <a:r>
              <a:rPr kumimoji="1" lang="ja-JP" altLang="en-US" dirty="0"/>
              <a:t>社会モデル</a:t>
            </a:r>
            <a:r>
              <a:rPr kumimoji="1" lang="en-US" altLang="ja-JP" dirty="0"/>
              <a:t>】</a:t>
            </a:r>
            <a:r>
              <a:rPr kumimoji="1" lang="ja-JP" altLang="en-US" dirty="0"/>
              <a:t>で考えた場合の</a:t>
            </a:r>
            <a:r>
              <a:rPr kumimoji="1" lang="en-US" altLang="ja-JP" dirty="0"/>
              <a:t>【</a:t>
            </a:r>
            <a:r>
              <a:rPr kumimoji="1" lang="ja-JP" altLang="en-US" dirty="0"/>
              <a:t>障害</a:t>
            </a:r>
            <a:r>
              <a:rPr kumimoji="1" lang="en-US" altLang="ja-JP" dirty="0"/>
              <a:t>】</a:t>
            </a:r>
            <a:r>
              <a:rPr kumimoji="1" lang="ja-JP" altLang="en-US" dirty="0"/>
              <a:t>となっており、現在の世界的に見たスタンダードな考え方となっています。</a:t>
            </a:r>
            <a:endParaRPr kumimoji="1" lang="en-US" altLang="ja-JP" dirty="0"/>
          </a:p>
          <a:p>
            <a:r>
              <a:rPr lang="ja-JP" altLang="en-US" dirty="0"/>
              <a:t>⑥要は、社会モデルの障害を解消しましょうというのが、この法の基本的な理念となっているので、段差を解消してあげることが、障害の解消となってきます。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4</a:t>
            </a:fld>
            <a:endParaRPr kumimoji="1" lang="ja-JP" altLang="en-US"/>
          </a:p>
        </p:txBody>
      </p:sp>
    </p:spTree>
    <p:extLst>
      <p:ext uri="{BB962C8B-B14F-4D97-AF65-F5344CB8AC3E}">
        <p14:creationId xmlns:p14="http://schemas.microsoft.com/office/powerpoint/2010/main" val="310907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①ちなみにこの視点を、車椅子ではない皆様に当てはめると、どういう状況になるか。</a:t>
            </a:r>
            <a:endParaRPr kumimoji="1" lang="en-US" altLang="ja-JP" dirty="0"/>
          </a:p>
          <a:p>
            <a:r>
              <a:rPr lang="ja-JP" altLang="en-US" dirty="0"/>
              <a:t>②この絵の状況</a:t>
            </a:r>
            <a:endParaRPr lang="en-US" altLang="ja-JP" dirty="0"/>
          </a:p>
          <a:p>
            <a:r>
              <a:rPr kumimoji="1" lang="ja-JP" altLang="en-US" dirty="0"/>
              <a:t>③要は、身長以上の高い壁があり、はしごも階段もない場合、皆様は上に登れるかということです。これは壁を登れない皆様に障害があるのか、登れないほど高い壁が障害なのかということとなります。もちろん後者だと思いますが、障害者の日常には同じような状況に遭遇することが多々あります。</a:t>
            </a:r>
            <a:r>
              <a:rPr lang="ja-JP" altLang="en-US" dirty="0"/>
              <a:t>これを解消するのが、この法の目的です。</a:t>
            </a:r>
            <a:endParaRPr lang="en-US" altLang="ja-JP" dirty="0"/>
          </a:p>
          <a:p>
            <a:r>
              <a:rPr kumimoji="1" lang="ja-JP" altLang="en-US" dirty="0"/>
              <a:t>④この状況に、はしごを持ってきてあげれば、壁を登れるようになります。これが</a:t>
            </a:r>
            <a:r>
              <a:rPr kumimoji="1" lang="en-US" altLang="ja-JP" dirty="0"/>
              <a:t>【</a:t>
            </a:r>
            <a:r>
              <a:rPr kumimoji="1" lang="ja-JP" altLang="en-US" dirty="0"/>
              <a:t>合理的な配慮</a:t>
            </a:r>
            <a:r>
              <a:rPr kumimoji="1" lang="en-US" altLang="ja-JP" dirty="0"/>
              <a:t>】</a:t>
            </a:r>
            <a:r>
              <a:rPr kumimoji="1" lang="ja-JP" altLang="en-US" dirty="0"/>
              <a:t>というもので、実は皆様に求められているもののひとつです。</a:t>
            </a:r>
            <a:endParaRPr kumimoji="1" lang="en-US" altLang="ja-JP" dirty="0"/>
          </a:p>
          <a:p>
            <a:r>
              <a:rPr lang="ja-JP" altLang="en-US" dirty="0"/>
              <a:t>⑤これが社会モデルです。繰り返しになりますが、本日の研修はこの視点で見ていただけると理解が深まると思います。</a:t>
            </a:r>
            <a:endParaRPr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5</a:t>
            </a:fld>
            <a:endParaRPr kumimoji="1" lang="ja-JP" altLang="en-US"/>
          </a:p>
        </p:txBody>
      </p:sp>
    </p:spTree>
    <p:extLst>
      <p:ext uri="{BB962C8B-B14F-4D97-AF65-F5344CB8AC3E}">
        <p14:creationId xmlns:p14="http://schemas.microsoft.com/office/powerpoint/2010/main" val="116605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①読む</a:t>
            </a:r>
            <a:endParaRPr kumimoji="1" lang="en-US" altLang="ja-JP" dirty="0"/>
          </a:p>
          <a:p>
            <a:r>
              <a:rPr lang="ja-JP" altLang="en-US" dirty="0"/>
              <a:t>②他の法律に規定される</a:t>
            </a:r>
            <a:r>
              <a:rPr lang="en-US" altLang="ja-JP" dirty="0"/>
              <a:t>【</a:t>
            </a:r>
            <a:r>
              <a:rPr lang="ja-JP" altLang="en-US" dirty="0"/>
              <a:t>障害者</a:t>
            </a:r>
            <a:r>
              <a:rPr lang="en-US" altLang="ja-JP" dirty="0"/>
              <a:t>】</a:t>
            </a:r>
            <a:r>
              <a:rPr lang="ja-JP" altLang="en-US" dirty="0"/>
              <a:t>よりも幅広い概念となっております。</a:t>
            </a:r>
            <a:endParaRPr lang="en-US" altLang="ja-JP" dirty="0"/>
          </a:p>
          <a:p>
            <a:r>
              <a:rPr lang="ja-JP" altLang="en-US" dirty="0"/>
              <a:t>　法の条文を改めて見てみると、</a:t>
            </a:r>
            <a:r>
              <a:rPr lang="en-US" altLang="ja-JP" dirty="0"/>
              <a:t>【</a:t>
            </a:r>
            <a:r>
              <a:rPr lang="ja-JP" altLang="en-US" dirty="0"/>
              <a:t>その他心身の機能の障害がある者</a:t>
            </a:r>
            <a:r>
              <a:rPr lang="en-US" altLang="ja-JP" dirty="0"/>
              <a:t>】</a:t>
            </a:r>
            <a:r>
              <a:rPr lang="ja-JP" altLang="en-US" dirty="0"/>
              <a:t>と記載され</a:t>
            </a:r>
            <a:endParaRPr lang="en-US" altLang="ja-JP" dirty="0"/>
          </a:p>
          <a:p>
            <a:r>
              <a:rPr lang="ja-JP" altLang="en-US" dirty="0"/>
              <a:t>　</a:t>
            </a:r>
            <a:r>
              <a:rPr lang="ja-JP" altLang="en-US" dirty="0" err="1"/>
              <a:t>て</a:t>
            </a:r>
            <a:r>
              <a:rPr lang="ja-JP" altLang="en-US" dirty="0"/>
              <a:t>いるとおり、身体障害者・知的障害者・精神障害者に当てはめることができない</a:t>
            </a:r>
            <a:endParaRPr lang="en-US" altLang="ja-JP" dirty="0"/>
          </a:p>
          <a:p>
            <a:r>
              <a:rPr lang="ja-JP" altLang="en-US" dirty="0"/>
              <a:t>　方も対象となります</a:t>
            </a:r>
            <a:endParaRPr lang="en-US" altLang="ja-JP" dirty="0"/>
          </a:p>
          <a:p>
            <a:r>
              <a:rPr kumimoji="1" lang="ja-JP" altLang="en-US" dirty="0"/>
              <a:t>③つまりこの法が対象としている障害者は、いわゆる障害者手帳の所持者に限り</a:t>
            </a:r>
            <a:endParaRPr kumimoji="1" lang="en-US" altLang="ja-JP" dirty="0"/>
          </a:p>
          <a:p>
            <a:r>
              <a:rPr lang="ja-JP" altLang="en-US" dirty="0"/>
              <a:t>　</a:t>
            </a:r>
            <a:r>
              <a:rPr kumimoji="1" lang="ja-JP" altLang="en-US" dirty="0"/>
              <a:t>ません。</a:t>
            </a:r>
            <a:endParaRPr kumimoji="1" lang="en-US" altLang="ja-JP" dirty="0"/>
          </a:p>
          <a:p>
            <a:r>
              <a:rPr lang="ja-JP" altLang="en-US" dirty="0"/>
              <a:t>④現に障害や社会的障壁により、継続的に日常生活や社会生活に相当な制限を受ける状態にある方を対象としています。</a:t>
            </a:r>
            <a:endParaRPr lang="en-US" altLang="ja-JP" dirty="0"/>
          </a:p>
          <a:p>
            <a:r>
              <a:rPr lang="ja-JP" altLang="en-US" dirty="0"/>
              <a:t>　例えば、高齢により耳が遠くなった老人で、会話がほとんど聞き取れない方は、手帳の有無に関わらず、この法の対象となる可能性があります。</a:t>
            </a:r>
            <a:endParaRPr lang="en-US" altLang="ja-JP" dirty="0"/>
          </a:p>
          <a:p>
            <a:endParaRPr kumimoji="1" lang="en-US" altLang="ja-JP" dirty="0"/>
          </a:p>
          <a:p>
            <a:r>
              <a:rPr lang="ja-JP" altLang="en-US" dirty="0"/>
              <a:t>⑤とはいえ、障害への理解を深めるためには、障害者手帳の種類を知っておく必要があると思いますので、次のページで説明します。</a:t>
            </a:r>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6</a:t>
            </a:fld>
            <a:endParaRPr kumimoji="1" lang="ja-JP" altLang="en-US"/>
          </a:p>
        </p:txBody>
      </p:sp>
    </p:spTree>
    <p:extLst>
      <p:ext uri="{BB962C8B-B14F-4D97-AF65-F5344CB8AC3E}">
        <p14:creationId xmlns:p14="http://schemas.microsoft.com/office/powerpoint/2010/main" val="420230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①まずは身体障害者手帳。主に外部の障害と、内部の障害があります。</a:t>
            </a:r>
            <a:endParaRPr kumimoji="1" lang="en-US" altLang="ja-JP" dirty="0"/>
          </a:p>
          <a:p>
            <a:r>
              <a:rPr lang="ja-JP" altLang="en-US" dirty="0"/>
              <a:t>　外部は比較的外見からの判断がしやすく、あくまで一例ですが、視覚障害の方は白杖を持って、地面を確認しながら歩いていたり、聴覚障害の方は補聴器をつけていたり、音声機能障害の方は、首元にスカーフを巻いていたり、肢体不自由の方は車椅子にのっていたりします。</a:t>
            </a:r>
            <a:endParaRPr lang="en-US" altLang="ja-JP" dirty="0"/>
          </a:p>
          <a:p>
            <a:r>
              <a:rPr kumimoji="1" lang="ja-JP" altLang="en-US" dirty="0"/>
              <a:t>　こういった障害の方はコミュニケーションをとる中で、障害の有無を判別しやすいのが特徴ですが、人によって差異があることに注意が必要です。</a:t>
            </a:r>
            <a:endParaRPr kumimoji="1" lang="en-US" altLang="ja-JP" dirty="0"/>
          </a:p>
          <a:p>
            <a:r>
              <a:rPr lang="ja-JP" altLang="en-US" dirty="0"/>
              <a:t>　内部障害は、外見から判断することが非常に困難です。障害が重い方だと、心臓はペースメーカー、じん臓は人工透析、呼吸器機能は人工呼吸器、ぼうこう・直腸は畜尿畜便袋がつき、オストメイト付きトイレを利用しています。ヒト免疫不全ウイルスによる免疫機能障害はいわゆるＨＩＶです。これらの障害は外見ではわからないけど、疲れやすいなど社会生活に相当な制限を受けていることへ理解が必要です。</a:t>
            </a:r>
            <a:endParaRPr lang="en-US" altLang="ja-JP" dirty="0"/>
          </a:p>
          <a:p>
            <a:r>
              <a:rPr kumimoji="1" lang="ja-JP" altLang="en-US" dirty="0"/>
              <a:t>②次に知的障害の方が持つ愛の手帳。都独自の呼称で、他の道府県では療育手帳と呼ばれています。（以下、読む）</a:t>
            </a:r>
            <a:endParaRPr kumimoji="1" lang="en-US" altLang="ja-JP" dirty="0"/>
          </a:p>
          <a:p>
            <a:r>
              <a:rPr lang="ja-JP" altLang="en-US" dirty="0"/>
              <a:t>③３点目は、精神障害者保健福祉手帳。外見ではわかりづらいという点では内部機能障害者と同じです。統合失調症やうつ病のほか、発達障害なども対象となっています。</a:t>
            </a:r>
            <a:endParaRPr lang="en-US" altLang="ja-JP" dirty="0"/>
          </a:p>
          <a:p>
            <a:r>
              <a:rPr kumimoji="1" lang="ja-JP" altLang="en-US" dirty="0"/>
              <a:t>④最後に難病です。難病患者は、日によって体調が違うことや手帳要件に当てはまりにくい特徴があり、身体障害者手帳を所持できないケースが多いですが、日常生活に相当な制限を受けていることに間違いはないので、支援を必要としています。</a:t>
            </a:r>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7</a:t>
            </a:fld>
            <a:endParaRPr kumimoji="1" lang="ja-JP" altLang="en-US"/>
          </a:p>
        </p:txBody>
      </p:sp>
    </p:spTree>
    <p:extLst>
      <p:ext uri="{BB962C8B-B14F-4D97-AF65-F5344CB8AC3E}">
        <p14:creationId xmlns:p14="http://schemas.microsoft.com/office/powerpoint/2010/main" val="363748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障害者差別解消法のポイントは簡単に言うとこのスライドで説明できます。</a:t>
            </a:r>
            <a:endParaRPr kumimoji="1" lang="en-US" altLang="ja-JP" dirty="0"/>
          </a:p>
          <a:p>
            <a:endParaRPr lang="en-US" altLang="ja-JP" dirty="0"/>
          </a:p>
          <a:p>
            <a:r>
              <a:rPr lang="ja-JP" altLang="en-US" dirty="0"/>
              <a:t>①②まず、行政機関・民間事業所とも、障害を理由に</a:t>
            </a:r>
            <a:r>
              <a:rPr lang="en-US" altLang="ja-JP" dirty="0"/>
              <a:t>【</a:t>
            </a:r>
            <a:r>
              <a:rPr lang="ja-JP" altLang="en-US" dirty="0"/>
              <a:t>不当な差別的取扱い</a:t>
            </a:r>
            <a:r>
              <a:rPr lang="en-US" altLang="ja-JP" dirty="0"/>
              <a:t>】</a:t>
            </a:r>
            <a:r>
              <a:rPr lang="ja-JP" altLang="en-US" dirty="0"/>
              <a:t>をすることが法律で禁じられています。　</a:t>
            </a:r>
            <a:endParaRPr lang="en-US" altLang="ja-JP" dirty="0"/>
          </a:p>
          <a:p>
            <a:r>
              <a:rPr kumimoji="1" lang="ja-JP" altLang="en-US" dirty="0"/>
              <a:t>③一方で、</a:t>
            </a:r>
            <a:r>
              <a:rPr kumimoji="1" lang="en-US" altLang="ja-JP" dirty="0"/>
              <a:t>【</a:t>
            </a:r>
            <a:r>
              <a:rPr kumimoji="1" lang="ja-JP" altLang="en-US" dirty="0"/>
              <a:t>合理的配慮の提供</a:t>
            </a:r>
            <a:r>
              <a:rPr kumimoji="1" lang="en-US" altLang="ja-JP" dirty="0"/>
              <a:t>】</a:t>
            </a:r>
            <a:r>
              <a:rPr kumimoji="1" lang="ja-JP" altLang="en-US" dirty="0"/>
              <a:t>については、行政機関は法的義務なのに対し、</a:t>
            </a:r>
            <a:endParaRPr kumimoji="1" lang="en-US" altLang="ja-JP" dirty="0"/>
          </a:p>
          <a:p>
            <a:r>
              <a:rPr lang="ja-JP" altLang="en-US" dirty="0"/>
              <a:t>④民間事業所は努力義務となっています。</a:t>
            </a:r>
            <a:endParaRPr lang="en-US" altLang="ja-JP" dirty="0"/>
          </a:p>
          <a:p>
            <a:r>
              <a:rPr kumimoji="1" lang="ja-JP" altLang="en-US" dirty="0"/>
              <a:t>⑤ポイントは、市役所はいずれも義務。民間事業所は現時点では合理的配慮の提供については、努力義務という点です。なお、平成３１年以降の法施行令和３年改正の中で、民間事業所についても義務化されることとなりました。</a:t>
            </a:r>
            <a:endParaRPr lang="en-US" altLang="ja-JP" dirty="0"/>
          </a:p>
          <a:p>
            <a:r>
              <a:rPr kumimoji="1" lang="ja-JP" altLang="en-US" dirty="0"/>
              <a:t>⑥読む</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8</a:t>
            </a:fld>
            <a:endParaRPr kumimoji="1" lang="ja-JP" altLang="en-US"/>
          </a:p>
        </p:txBody>
      </p:sp>
    </p:spTree>
    <p:extLst>
      <p:ext uri="{BB962C8B-B14F-4D97-AF65-F5344CB8AC3E}">
        <p14:creationId xmlns:p14="http://schemas.microsoft.com/office/powerpoint/2010/main" val="78411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次に、東京都の取り組みを紹介します。</a:t>
            </a:r>
            <a:endParaRPr kumimoji="1" lang="en-US" altLang="ja-JP" dirty="0"/>
          </a:p>
          <a:p>
            <a:endParaRPr kumimoji="1" lang="en-US" altLang="ja-JP" dirty="0"/>
          </a:p>
          <a:p>
            <a:r>
              <a:rPr kumimoji="1" lang="ja-JP" altLang="en-US" dirty="0"/>
              <a:t>（１．について）東京都では平成２８年から、東京都障害者差別解消支援地域協議会を設置し、障害者差別の解消に関する事例の共有や、関係機関の連携推進、また、障害特性および障害者差別への理解を促進するための普及啓発や研修等についての協議を実施しています。この協議会の活動の一環として、合理的配慮等の好事例集があります</a:t>
            </a:r>
            <a:r>
              <a:rPr kumimoji="1" lang="ja-JP" altLang="en-US" dirty="0" err="1"/>
              <a:t>。、</a:t>
            </a:r>
            <a:r>
              <a:rPr kumimoji="1" lang="ja-JP" altLang="en-US" dirty="0"/>
              <a:t>また、この協議会では「障害者への理解促進及び差別解消のための条例制定に係る検討部会」が発足しました。そこで、条例に盛り込む内容等が吟味され、平成３０年より、「東京都障害者への理解促進及び差別解消の推進に関する条例」が制定されました。</a:t>
            </a:r>
            <a:endParaRPr kumimoji="1" lang="en-US" altLang="ja-JP" dirty="0"/>
          </a:p>
          <a:p>
            <a:r>
              <a:rPr kumimoji="1" lang="ja-JP" altLang="en-US" dirty="0"/>
              <a:t>（２．について）この条例では、前スライドでお伝えした、民間事業所における合理的配慮の義務化に加え、広域支援相談員の設置、紛争解決の仕組みの整備が実施されました。</a:t>
            </a:r>
            <a:endParaRPr kumimoji="1" lang="en-US" altLang="ja-JP" dirty="0"/>
          </a:p>
          <a:p>
            <a:r>
              <a:rPr kumimoji="1" lang="ja-JP" altLang="en-US" dirty="0"/>
              <a:t>広域支援相談員は、障害者差別に関する相談を、障害当事者と関係者からだけでなく、民間事業所からも受け付けています。</a:t>
            </a:r>
            <a:endParaRPr kumimoji="1" lang="en-US" altLang="ja-JP" dirty="0"/>
          </a:p>
          <a:p>
            <a:r>
              <a:rPr kumimoji="1" lang="ja-JP" altLang="en-US" dirty="0"/>
              <a:t>紛争解決の仕組み整備については、広域相談支援員等に相談しても解決しない事案について、公正中立な立場であっせんを行う「調整委員会」という第三者機関が発足し、紛争解決にのぞみます。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126FAD4-7368-438D-AE29-AE9640900A3D}" type="slidenum">
              <a:rPr kumimoji="1" lang="ja-JP" altLang="en-US" smtClean="0"/>
              <a:t>9</a:t>
            </a:fld>
            <a:endParaRPr kumimoji="1" lang="ja-JP" altLang="en-US"/>
          </a:p>
        </p:txBody>
      </p:sp>
    </p:spTree>
    <p:extLst>
      <p:ext uri="{BB962C8B-B14F-4D97-AF65-F5344CB8AC3E}">
        <p14:creationId xmlns:p14="http://schemas.microsoft.com/office/powerpoint/2010/main" val="407886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C9EC97-2AE5-49AC-B201-ED0DC93ECC80}"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107331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994DA8-2BEE-4A50-97E0-9A6FFD947365}"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11156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67F577-6B86-485F-9740-BCCE9B80259E}"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5820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666CD9-B754-492F-AA97-F63DC0DB1650}"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2738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005B887-0D8E-4801-A989-E934C16A3584}" type="datetime1">
              <a:rPr kumimoji="1" lang="ja-JP" altLang="en-US" smtClean="0"/>
              <a:t>2023/6/5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286653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644D5BE-BE6A-459B-89B3-B4E62C3AD29F}"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124047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D338A21-E6AC-4014-974B-0DD47A89FF40}" type="datetime1">
              <a:rPr kumimoji="1" lang="ja-JP" altLang="en-US" smtClean="0"/>
              <a:t>2023/6/5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22402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162DD9-4457-406D-8193-FCC34085FF10}" type="datetime1">
              <a:rPr kumimoji="1" lang="ja-JP" altLang="en-US" smtClean="0"/>
              <a:t>2023/6/5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37170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F663E5-75EA-4E7C-91E9-6C87E24127B3}" type="datetime1">
              <a:rPr kumimoji="1" lang="ja-JP" altLang="en-US" smtClean="0"/>
              <a:t>2023/6/5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3978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F26EFE-18EF-443C-89A5-C978FDA5BE47}"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281374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334F2B-919C-4AAF-A3F2-810016F605A2}" type="datetime1">
              <a:rPr kumimoji="1" lang="ja-JP" altLang="en-US" smtClean="0"/>
              <a:t>2023/6/5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78542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C4CBC-603A-468A-B064-31B81C9817E5}" type="datetime1">
              <a:rPr kumimoji="1" lang="ja-JP" altLang="en-US" smtClean="0"/>
              <a:t>2023/6/5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7DBD-1711-4D72-A05B-10D20797C6B2}" type="slidenum">
              <a:rPr kumimoji="1" lang="ja-JP" altLang="en-US" smtClean="0"/>
              <a:t>‹#›</a:t>
            </a:fld>
            <a:endParaRPr kumimoji="1" lang="ja-JP" altLang="en-US"/>
          </a:p>
        </p:txBody>
      </p:sp>
    </p:spTree>
    <p:extLst>
      <p:ext uri="{BB962C8B-B14F-4D97-AF65-F5344CB8AC3E}">
        <p14:creationId xmlns:p14="http://schemas.microsoft.com/office/powerpoint/2010/main" val="18191869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6.wdp"/><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9.jpg"/><Relationship Id="rId12" Type="http://schemas.openxmlformats.org/officeDocument/2006/relationships/image" Target="../media/image22.png"/><Relationship Id="rId17" Type="http://schemas.microsoft.com/office/2007/relationships/hdphoto" Target="../media/hdphoto8.wdp"/><Relationship Id="rId2" Type="http://schemas.openxmlformats.org/officeDocument/2006/relationships/notesSlide" Target="../notesSlides/notesSlide20.xml"/><Relationship Id="rId16"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8.png"/><Relationship Id="rId15" Type="http://schemas.microsoft.com/office/2007/relationships/hdphoto" Target="../media/hdphoto7.wdp"/><Relationship Id="rId10" Type="http://schemas.openxmlformats.org/officeDocument/2006/relationships/image" Target="../media/image21.png"/><Relationship Id="rId4" Type="http://schemas.microsoft.com/office/2007/relationships/hdphoto" Target="../media/hdphoto2.wdp"/><Relationship Id="rId9" Type="http://schemas.microsoft.com/office/2007/relationships/hdphoto" Target="../media/hdphoto4.wdp"/><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292080" y="5945440"/>
            <a:ext cx="3709115" cy="646331"/>
          </a:xfrm>
          <a:prstGeom prst="rect">
            <a:avLst/>
          </a:prstGeom>
          <a:noFill/>
        </p:spPr>
        <p:txBody>
          <a:bodyPr wrap="square" rtlCol="0">
            <a:spAutoFit/>
          </a:bodyPr>
          <a:lstStyle/>
          <a:p>
            <a:pPr algn="dist"/>
            <a:r>
              <a:rPr kumimoji="1" lang="ja-JP" altLang="en-US" dirty="0">
                <a:latin typeface="メイリオ" panose="020B0604030504040204" pitchFamily="50" charset="-128"/>
                <a:ea typeface="メイリオ" panose="020B0604030504040204" pitchFamily="50" charset="-128"/>
              </a:rPr>
              <a:t>令和５年</a:t>
            </a:r>
            <a:r>
              <a:rPr lang="ja-JP" altLang="en-US" dirty="0">
                <a:latin typeface="メイリオ" panose="020B0604030504040204" pitchFamily="50" charset="-128"/>
                <a:ea typeface="メイリオ" panose="020B0604030504040204" pitchFamily="50" charset="-128"/>
              </a:rPr>
              <a:t>３</a:t>
            </a:r>
            <a:r>
              <a:rPr kumimoji="1" lang="ja-JP" altLang="en-US" dirty="0">
                <a:latin typeface="メイリオ" panose="020B0604030504040204" pitchFamily="50" charset="-128"/>
                <a:ea typeface="メイリオ" panose="020B0604030504040204" pitchFamily="50" charset="-128"/>
              </a:rPr>
              <a:t>月１７日（</a:t>
            </a:r>
            <a:r>
              <a:rPr lang="ja-JP" altLang="en-US" dirty="0">
                <a:latin typeface="メイリオ" panose="020B0604030504040204" pitchFamily="50" charset="-128"/>
                <a:ea typeface="メイリオ" panose="020B0604030504040204" pitchFamily="50" charset="-128"/>
              </a:rPr>
              <a:t>金</a:t>
            </a:r>
            <a:r>
              <a:rPr kumimoji="1"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algn="dist"/>
            <a:r>
              <a:rPr kumimoji="1" lang="ja-JP" altLang="en-US" dirty="0">
                <a:latin typeface="メイリオ" panose="020B0604030504040204" pitchFamily="50" charset="-128"/>
                <a:ea typeface="メイリオ" panose="020B0604030504040204" pitchFamily="50" charset="-128"/>
              </a:rPr>
              <a:t>障害者差別解消地域連絡会議</a:t>
            </a:r>
            <a:endParaRPr kumimoji="1" lang="en-US" altLang="ja-JP"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71600" y="2853352"/>
            <a:ext cx="7572776" cy="646331"/>
          </a:xfrm>
          <a:prstGeom prst="rect">
            <a:avLst/>
          </a:prstGeom>
          <a:noFill/>
        </p:spPr>
        <p:txBody>
          <a:bodyPr wrap="square" rtlCol="0">
            <a:spAutoFit/>
          </a:bodyPr>
          <a:lstStyle/>
          <a:p>
            <a:pPr algn="ctr"/>
            <a:r>
              <a:rPr lang="ja-JP" altLang="en-US" sz="3600" b="1" dirty="0">
                <a:ln w="12700">
                  <a:noFill/>
                  <a:prstDash val="solid"/>
                </a:ln>
                <a:latin typeface="メイリオ" pitchFamily="50" charset="-128"/>
                <a:ea typeface="メイリオ" pitchFamily="50" charset="-128"/>
                <a:cs typeface="メイリオ" pitchFamily="50" charset="-128"/>
              </a:rPr>
              <a:t>～障害者差別解消法について～</a:t>
            </a:r>
          </a:p>
        </p:txBody>
      </p:sp>
      <p:sp>
        <p:nvSpPr>
          <p:cNvPr id="2" name="テキスト ボックス 1">
            <a:extLst>
              <a:ext uri="{FF2B5EF4-FFF2-40B4-BE49-F238E27FC236}">
                <a16:creationId xmlns:a16="http://schemas.microsoft.com/office/drawing/2014/main" id="{61E6112D-5AFF-432B-859B-2301C97DEF79}"/>
              </a:ext>
            </a:extLst>
          </p:cNvPr>
          <p:cNvSpPr txBox="1"/>
          <p:nvPr/>
        </p:nvSpPr>
        <p:spPr>
          <a:xfrm>
            <a:off x="7304062" y="263163"/>
            <a:ext cx="1462209" cy="369332"/>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資料３</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6753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536" y="1176492"/>
            <a:ext cx="7992888" cy="1469694"/>
          </a:xfrm>
          <a:prstGeom prst="rect">
            <a:avLst/>
          </a:prstGeom>
          <a:solidFill>
            <a:schemeClr val="accent5">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2000" dirty="0">
              <a:solidFill>
                <a:schemeClr val="tx1"/>
              </a:solidFill>
              <a:latin typeface="メイリオ" pitchFamily="50" charset="-128"/>
              <a:ea typeface="メイリオ" pitchFamily="50" charset="-128"/>
              <a:cs typeface="メイリオ" pitchFamily="50" charset="-128"/>
            </a:endParaRPr>
          </a:p>
          <a:p>
            <a:r>
              <a:rPr kumimoji="1" lang="ja-JP" altLang="en-US" sz="2000" dirty="0">
                <a:solidFill>
                  <a:schemeClr val="tx1"/>
                </a:solidFill>
                <a:latin typeface="メイリオ" pitchFamily="50" charset="-128"/>
                <a:ea typeface="メイリオ" pitchFamily="50" charset="-128"/>
                <a:cs typeface="メイリオ" pitchFamily="50" charset="-128"/>
              </a:rPr>
              <a:t>●国</a:t>
            </a:r>
            <a:endParaRPr lang="en-US" altLang="ja-JP" sz="2000" dirty="0">
              <a:solidFill>
                <a:schemeClr val="tx1"/>
              </a:solidFill>
              <a:latin typeface="メイリオ" pitchFamily="50" charset="-128"/>
              <a:ea typeface="メイリオ" pitchFamily="50" charset="-128"/>
              <a:cs typeface="メイリオ" pitchFamily="50" charset="-128"/>
            </a:endParaRPr>
          </a:p>
          <a:p>
            <a:r>
              <a:rPr kumimoji="1" lang="ja-JP" altLang="en-US" sz="2000" dirty="0">
                <a:solidFill>
                  <a:schemeClr val="tx1"/>
                </a:solidFill>
                <a:latin typeface="メイリオ" pitchFamily="50" charset="-128"/>
                <a:ea typeface="メイリオ" pitchFamily="50" charset="-128"/>
                <a:cs typeface="メイリオ" pitchFamily="50" charset="-128"/>
              </a:rPr>
              <a:t>●地方公共団体（東京都などの都道府県、府中市</a:t>
            </a:r>
            <a:r>
              <a:rPr kumimoji="1" lang="ja-JP" altLang="en-US" sz="2000">
                <a:solidFill>
                  <a:schemeClr val="tx1"/>
                </a:solidFill>
                <a:latin typeface="メイリオ" pitchFamily="50" charset="-128"/>
                <a:ea typeface="メイリオ" pitchFamily="50" charset="-128"/>
                <a:cs typeface="メイリオ" pitchFamily="50" charset="-128"/>
              </a:rPr>
              <a:t>などの区市町村</a:t>
            </a:r>
            <a:r>
              <a:rPr kumimoji="1" lang="ja-JP" altLang="en-US" sz="2000" dirty="0">
                <a:solidFill>
                  <a:schemeClr val="tx1"/>
                </a:solidFill>
                <a:latin typeface="メイリオ" pitchFamily="50" charset="-128"/>
                <a:ea typeface="メイリオ" pitchFamily="50" charset="-128"/>
                <a:cs typeface="メイリオ" pitchFamily="50" charset="-128"/>
              </a:rPr>
              <a:t>）</a:t>
            </a:r>
            <a:endParaRPr kumimoji="1" lang="en-US" altLang="ja-JP" sz="2000" dirty="0">
              <a:solidFill>
                <a:schemeClr val="tx1"/>
              </a:solidFill>
              <a:latin typeface="メイリオ" pitchFamily="50" charset="-128"/>
              <a:ea typeface="メイリオ" pitchFamily="50" charset="-128"/>
              <a:cs typeface="メイリオ" pitchFamily="50" charset="-128"/>
            </a:endParaRPr>
          </a:p>
          <a:p>
            <a:r>
              <a:rPr lang="ja-JP" altLang="en-US" sz="2000" dirty="0">
                <a:solidFill>
                  <a:schemeClr val="tx1"/>
                </a:solidFill>
                <a:latin typeface="メイリオ" pitchFamily="50" charset="-128"/>
                <a:ea typeface="メイリオ" pitchFamily="50" charset="-128"/>
                <a:cs typeface="メイリオ" pitchFamily="50" charset="-128"/>
              </a:rPr>
              <a:t>●</a:t>
            </a:r>
            <a:r>
              <a:rPr kumimoji="1" lang="ja-JP" altLang="en-US" sz="2000" dirty="0">
                <a:solidFill>
                  <a:schemeClr val="tx1"/>
                </a:solidFill>
                <a:latin typeface="メイリオ" pitchFamily="50" charset="-128"/>
                <a:ea typeface="メイリオ" pitchFamily="50" charset="-128"/>
                <a:cs typeface="メイリオ" pitchFamily="50" charset="-128"/>
              </a:rPr>
              <a:t>独立行政法人など</a:t>
            </a:r>
          </a:p>
        </p:txBody>
      </p:sp>
      <p:sp>
        <p:nvSpPr>
          <p:cNvPr id="6" name="正方形/長方形 5"/>
          <p:cNvSpPr/>
          <p:nvPr/>
        </p:nvSpPr>
        <p:spPr>
          <a:xfrm>
            <a:off x="395536" y="924464"/>
            <a:ext cx="2160240" cy="504056"/>
          </a:xfrm>
          <a:prstGeom prst="rect">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itchFamily="50" charset="-128"/>
                <a:ea typeface="メイリオ" pitchFamily="50" charset="-128"/>
                <a:cs typeface="メイリオ" pitchFamily="50" charset="-128"/>
              </a:rPr>
              <a:t>◆行政機関等</a:t>
            </a:r>
          </a:p>
        </p:txBody>
      </p:sp>
      <p:sp>
        <p:nvSpPr>
          <p:cNvPr id="7" name="正方形/長方形 6"/>
          <p:cNvSpPr/>
          <p:nvPr/>
        </p:nvSpPr>
        <p:spPr>
          <a:xfrm>
            <a:off x="395536" y="3284984"/>
            <a:ext cx="7992888" cy="2520280"/>
          </a:xfrm>
          <a:prstGeom prst="rect">
            <a:avLst/>
          </a:prstGeom>
          <a:solidFill>
            <a:schemeClr val="accent5">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2000" dirty="0">
              <a:solidFill>
                <a:schemeClr val="tx1"/>
              </a:solidFill>
              <a:latin typeface="メイリオ" pitchFamily="50" charset="-128"/>
              <a:ea typeface="メイリオ" pitchFamily="50" charset="-128"/>
              <a:cs typeface="メイリオ" pitchFamily="50" charset="-128"/>
            </a:endParaRPr>
          </a:p>
          <a:p>
            <a:r>
              <a:rPr lang="ja-JP" altLang="en-US" sz="2000" dirty="0">
                <a:solidFill>
                  <a:schemeClr val="tx1"/>
                </a:solidFill>
                <a:latin typeface="メイリオ" pitchFamily="50" charset="-128"/>
                <a:ea typeface="メイリオ" pitchFamily="50" charset="-128"/>
                <a:cs typeface="メイリオ" pitchFamily="50" charset="-128"/>
              </a:rPr>
              <a:t>　</a:t>
            </a:r>
            <a:r>
              <a:rPr kumimoji="1" lang="ja-JP" altLang="en-US" sz="2000" dirty="0">
                <a:solidFill>
                  <a:schemeClr val="tx1"/>
                </a:solidFill>
                <a:latin typeface="メイリオ" pitchFamily="50" charset="-128"/>
                <a:ea typeface="メイリオ" pitchFamily="50" charset="-128"/>
                <a:cs typeface="メイリオ" pitchFamily="50" charset="-128"/>
              </a:rPr>
              <a:t>商業その他の事業を行う者</a:t>
            </a:r>
            <a:r>
              <a:rPr kumimoji="1" lang="ja-JP" altLang="en-US" sz="1400" dirty="0">
                <a:solidFill>
                  <a:schemeClr val="tx1"/>
                </a:solidFill>
                <a:latin typeface="メイリオ" pitchFamily="50" charset="-128"/>
                <a:ea typeface="メイリオ" pitchFamily="50" charset="-128"/>
                <a:cs typeface="メイリオ" pitchFamily="50" charset="-128"/>
              </a:rPr>
              <a:t>（</a:t>
            </a:r>
            <a:r>
              <a:rPr kumimoji="1" lang="ja-JP" altLang="en-US" sz="1400" u="sng" dirty="0">
                <a:solidFill>
                  <a:schemeClr val="tx1"/>
                </a:solidFill>
                <a:latin typeface="メイリオ" pitchFamily="50" charset="-128"/>
                <a:ea typeface="メイリオ" pitchFamily="50" charset="-128"/>
                <a:cs typeface="メイリオ" pitchFamily="50" charset="-128"/>
              </a:rPr>
              <a:t>同種の行為を反復継続する意思を持って行う者</a:t>
            </a:r>
            <a:r>
              <a:rPr kumimoji="1" lang="ja-JP" altLang="en-US" sz="1400" dirty="0">
                <a:solidFill>
                  <a:schemeClr val="tx1"/>
                </a:solidFill>
                <a:latin typeface="メイリオ" pitchFamily="50" charset="-128"/>
                <a:ea typeface="メイリオ" pitchFamily="50" charset="-128"/>
                <a:cs typeface="メイリオ" pitchFamily="50" charset="-128"/>
              </a:rPr>
              <a:t>）</a:t>
            </a:r>
            <a:endParaRPr kumimoji="1" lang="en-US" altLang="ja-JP" sz="1400" dirty="0">
              <a:solidFill>
                <a:schemeClr val="tx1"/>
              </a:solidFill>
              <a:latin typeface="メイリオ" pitchFamily="50" charset="-128"/>
              <a:ea typeface="メイリオ" pitchFamily="50" charset="-128"/>
              <a:cs typeface="メイリオ" pitchFamily="50" charset="-128"/>
            </a:endParaRPr>
          </a:p>
          <a:p>
            <a:r>
              <a:rPr lang="ja-JP" altLang="en-US" sz="2000" dirty="0">
                <a:solidFill>
                  <a:schemeClr val="tx1"/>
                </a:solidFill>
                <a:latin typeface="メイリオ" pitchFamily="50" charset="-128"/>
                <a:ea typeface="メイリオ" pitchFamily="50" charset="-128"/>
                <a:cs typeface="メイリオ" pitchFamily="50" charset="-128"/>
              </a:rPr>
              <a:t>●民間企業</a:t>
            </a:r>
            <a:endParaRPr lang="en-US" altLang="ja-JP" sz="2000" dirty="0">
              <a:solidFill>
                <a:schemeClr val="tx1"/>
              </a:solidFill>
              <a:latin typeface="メイリオ" pitchFamily="50" charset="-128"/>
              <a:ea typeface="メイリオ" pitchFamily="50" charset="-128"/>
              <a:cs typeface="メイリオ" pitchFamily="50" charset="-128"/>
            </a:endParaRPr>
          </a:p>
          <a:p>
            <a:r>
              <a:rPr kumimoji="1" lang="ja-JP" altLang="en-US" sz="2000" dirty="0">
                <a:solidFill>
                  <a:schemeClr val="tx1"/>
                </a:solidFill>
                <a:latin typeface="メイリオ" pitchFamily="50" charset="-128"/>
                <a:ea typeface="メイリオ" pitchFamily="50" charset="-128"/>
                <a:cs typeface="メイリオ" pitchFamily="50" charset="-128"/>
              </a:rPr>
              <a:t>●社会福祉法人やＮＰＯ法人等</a:t>
            </a:r>
            <a:endParaRPr kumimoji="1" lang="en-US" altLang="ja-JP" sz="2000" dirty="0">
              <a:solidFill>
                <a:schemeClr val="tx1"/>
              </a:solidFill>
              <a:latin typeface="メイリオ" pitchFamily="50" charset="-128"/>
              <a:ea typeface="メイリオ" pitchFamily="50" charset="-128"/>
              <a:cs typeface="メイリオ" pitchFamily="50" charset="-128"/>
            </a:endParaRPr>
          </a:p>
          <a:p>
            <a:r>
              <a:rPr lang="ja-JP" altLang="en-US" sz="2000" dirty="0">
                <a:solidFill>
                  <a:schemeClr val="tx1"/>
                </a:solidFill>
                <a:latin typeface="メイリオ" pitchFamily="50" charset="-128"/>
                <a:ea typeface="メイリオ" pitchFamily="50" charset="-128"/>
                <a:cs typeface="メイリオ" pitchFamily="50" charset="-128"/>
              </a:rPr>
              <a:t>●個人事業主</a:t>
            </a:r>
            <a:endParaRPr lang="en-US" altLang="ja-JP" sz="2000" dirty="0">
              <a:solidFill>
                <a:schemeClr val="tx1"/>
              </a:solidFill>
              <a:latin typeface="メイリオ" pitchFamily="50" charset="-128"/>
              <a:ea typeface="メイリオ" pitchFamily="50" charset="-128"/>
              <a:cs typeface="メイリオ" pitchFamily="50" charset="-128"/>
            </a:endParaRPr>
          </a:p>
          <a:p>
            <a:r>
              <a:rPr kumimoji="1" lang="ja-JP" altLang="en-US" sz="2000" dirty="0">
                <a:solidFill>
                  <a:schemeClr val="tx1"/>
                </a:solidFill>
                <a:latin typeface="メイリオ" pitchFamily="50" charset="-128"/>
                <a:ea typeface="メイリオ" pitchFamily="50" charset="-128"/>
                <a:cs typeface="メイリオ" pitchFamily="50" charset="-128"/>
              </a:rPr>
              <a:t>●無報酬の事業を行う者（ボランティア団体、自治会等）</a:t>
            </a:r>
            <a:endParaRPr kumimoji="1" lang="en-US" altLang="ja-JP" sz="2000" dirty="0">
              <a:solidFill>
                <a:schemeClr val="tx1"/>
              </a:solidFill>
              <a:latin typeface="メイリオ" pitchFamily="50" charset="-128"/>
              <a:ea typeface="メイリオ" pitchFamily="50" charset="-128"/>
              <a:cs typeface="メイリオ" pitchFamily="50" charset="-128"/>
            </a:endParaRPr>
          </a:p>
          <a:p>
            <a:endParaRPr lang="en-US" altLang="ja-JP" sz="2000" dirty="0">
              <a:solidFill>
                <a:schemeClr val="tx1"/>
              </a:solidFill>
              <a:latin typeface="メイリオ" pitchFamily="50" charset="-128"/>
              <a:ea typeface="メイリオ" pitchFamily="50" charset="-128"/>
              <a:cs typeface="メイリオ" pitchFamily="50" charset="-128"/>
            </a:endParaRPr>
          </a:p>
          <a:p>
            <a:r>
              <a:rPr lang="ja-JP" altLang="en-US" sz="2000" dirty="0">
                <a:solidFill>
                  <a:schemeClr val="tx1"/>
                </a:solidFill>
                <a:latin typeface="メイリオ" pitchFamily="50" charset="-128"/>
                <a:ea typeface="メイリオ" pitchFamily="50" charset="-128"/>
                <a:cs typeface="メイリオ" pitchFamily="50" charset="-128"/>
              </a:rPr>
              <a:t>　・・・など、</a:t>
            </a:r>
            <a:r>
              <a:rPr lang="ja-JP" altLang="en-US" sz="2000" b="1" u="sng" dirty="0">
                <a:solidFill>
                  <a:schemeClr val="tx1"/>
                </a:solidFill>
                <a:latin typeface="メイリオ" pitchFamily="50" charset="-128"/>
                <a:ea typeface="メイリオ" pitchFamily="50" charset="-128"/>
                <a:cs typeface="メイリオ" pitchFamily="50" charset="-128"/>
              </a:rPr>
              <a:t>営利・非営利、法人格の有無は問いません</a:t>
            </a:r>
            <a:endParaRPr kumimoji="1" lang="ja-JP" altLang="en-US" sz="1600" b="1" u="sng" dirty="0">
              <a:solidFill>
                <a:schemeClr val="tx1"/>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395536" y="3032956"/>
            <a:ext cx="2160240" cy="504056"/>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itchFamily="50" charset="-128"/>
                <a:ea typeface="メイリオ" pitchFamily="50" charset="-128"/>
                <a:cs typeface="メイリオ" pitchFamily="50" charset="-128"/>
              </a:rPr>
              <a:t>◆民間事業者等</a:t>
            </a:r>
          </a:p>
        </p:txBody>
      </p:sp>
      <p:sp>
        <p:nvSpPr>
          <p:cNvPr id="12" name="正方形/長方形 11"/>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義務付け</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対象となるのは</a:t>
            </a:r>
            <a:endParaRPr lang="en-US" altLang="ja-JP" sz="2800" b="1" dirty="0">
              <a:solidFill>
                <a:srgbClr val="002060"/>
              </a:solidFill>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08</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421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255521" y="1664049"/>
            <a:ext cx="7449729" cy="792584"/>
          </a:xfrm>
          <a:prstGeom prst="rect">
            <a:avLst/>
          </a:prstGeom>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a:t>
            </a:r>
            <a:r>
              <a:rPr lang="ja-JP" altLang="en-US" sz="2000" b="1" u="sng" dirty="0">
                <a:solidFill>
                  <a:schemeClr val="tx1"/>
                </a:solidFill>
                <a:latin typeface="メイリオ" pitchFamily="50" charset="-128"/>
                <a:ea typeface="メイリオ" pitchFamily="50" charset="-128"/>
                <a:cs typeface="メイリオ" pitchFamily="50" charset="-128"/>
              </a:rPr>
              <a:t>正当な理由</a:t>
            </a:r>
            <a:r>
              <a:rPr lang="ja-JP" altLang="en-US" sz="2000" dirty="0">
                <a:solidFill>
                  <a:schemeClr val="tx1"/>
                </a:solidFill>
                <a:latin typeface="メイリオ" pitchFamily="50" charset="-128"/>
                <a:ea typeface="メイリオ" pitchFamily="50" charset="-128"/>
                <a:cs typeface="メイリオ" pitchFamily="50" charset="-128"/>
              </a:rPr>
              <a:t>がないにもかかわらず、次のような対応を</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することは</a:t>
            </a:r>
            <a:r>
              <a:rPr lang="ja-JP" altLang="en-US" sz="2000" b="1" u="sng" dirty="0">
                <a:solidFill>
                  <a:schemeClr val="tx1"/>
                </a:solidFill>
                <a:latin typeface="メイリオ" pitchFamily="50" charset="-128"/>
                <a:ea typeface="メイリオ" pitchFamily="50" charset="-128"/>
                <a:cs typeface="メイリオ" pitchFamily="50" charset="-128"/>
              </a:rPr>
              <a:t>不当な差別的取扱い</a:t>
            </a:r>
            <a:r>
              <a:rPr lang="ja-JP" altLang="en-US" sz="2000" dirty="0">
                <a:solidFill>
                  <a:schemeClr val="tx1"/>
                </a:solidFill>
                <a:latin typeface="メイリオ" pitchFamily="50" charset="-128"/>
                <a:ea typeface="メイリオ" pitchFamily="50" charset="-128"/>
                <a:cs typeface="メイリオ" pitchFamily="50" charset="-128"/>
              </a:rPr>
              <a:t>にあたるおそれがあります。</a:t>
            </a:r>
            <a:endParaRPr lang="en-US" altLang="ja-JP" sz="2000" dirty="0">
              <a:solidFill>
                <a:schemeClr val="tx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90624" y="2886085"/>
            <a:ext cx="8116781" cy="2554545"/>
          </a:xfrm>
          <a:prstGeom prst="rect">
            <a:avLst/>
          </a:prstGeom>
          <a:noFill/>
        </p:spPr>
        <p:txBody>
          <a:bodyPr wrap="square" rtlCol="0">
            <a:spAutoFit/>
          </a:bodyPr>
          <a:lstStyle/>
          <a:p>
            <a:pPr>
              <a:defRPr/>
            </a:pPr>
            <a:r>
              <a:rPr lang="ja-JP" altLang="en-US" sz="2000" dirty="0">
                <a:latin typeface="メイリオ" pitchFamily="50" charset="-128"/>
                <a:ea typeface="メイリオ" pitchFamily="50" charset="-128"/>
                <a:cs typeface="メイリオ" pitchFamily="50" charset="-128"/>
              </a:rPr>
              <a:t>✖</a:t>
            </a:r>
            <a:r>
              <a:rPr lang="ja-JP" altLang="en-US" sz="2000" u="sng" dirty="0">
                <a:latin typeface="メイリオ" pitchFamily="50" charset="-128"/>
                <a:ea typeface="メイリオ" pitchFamily="50" charset="-128"/>
                <a:cs typeface="メイリオ" pitchFamily="50" charset="-128"/>
              </a:rPr>
              <a:t>障害があることを理由に</a:t>
            </a:r>
            <a:r>
              <a:rPr lang="ja-JP" altLang="en-US" sz="2000" dirty="0">
                <a:latin typeface="メイリオ" pitchFamily="50" charset="-128"/>
                <a:ea typeface="メイリオ" pitchFamily="50" charset="-128"/>
                <a:cs typeface="メイリオ" pitchFamily="50" charset="-128"/>
              </a:rPr>
              <a:t>対応を拒否する。</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a:t>
            </a:r>
            <a:r>
              <a:rPr lang="ja-JP" altLang="en-US" sz="2000" u="sng" dirty="0">
                <a:latin typeface="メイリオ" pitchFamily="50" charset="-128"/>
                <a:ea typeface="メイリオ" pitchFamily="50" charset="-128"/>
                <a:cs typeface="メイリオ" pitchFamily="50" charset="-128"/>
              </a:rPr>
              <a:t>障害があることを理由に</a:t>
            </a:r>
            <a:r>
              <a:rPr lang="ja-JP" altLang="en-US" sz="2000" dirty="0">
                <a:latin typeface="メイリオ" pitchFamily="50" charset="-128"/>
                <a:ea typeface="メイリオ" pitchFamily="50" charset="-128"/>
                <a:cs typeface="メイリオ" pitchFamily="50" charset="-128"/>
              </a:rPr>
              <a:t>対応の順序を後回しにする。</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✖場所や時間等を制限する。（特定の日時に限定して</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　問合せに対応）</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a:t>
            </a:r>
            <a:r>
              <a:rPr lang="ja-JP" altLang="en-US" sz="2000" u="sng" dirty="0">
                <a:latin typeface="メイリオ" pitchFamily="50" charset="-128"/>
                <a:ea typeface="メイリオ" pitchFamily="50" charset="-128"/>
                <a:cs typeface="メイリオ" pitchFamily="50" charset="-128"/>
              </a:rPr>
              <a:t>本人を無視して</a:t>
            </a:r>
            <a:r>
              <a:rPr lang="ja-JP" altLang="en-US" sz="2000" dirty="0">
                <a:latin typeface="メイリオ" pitchFamily="50" charset="-128"/>
                <a:ea typeface="メイリオ" pitchFamily="50" charset="-128"/>
                <a:cs typeface="メイリオ" pitchFamily="50" charset="-128"/>
              </a:rPr>
              <a:t>、介助者や付添人のみに話しかける。</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✖特に必要ないにもかかわらず、</a:t>
            </a:r>
            <a:r>
              <a:rPr lang="ja-JP" altLang="en-US" sz="2000" u="sng" dirty="0">
                <a:latin typeface="メイリオ" pitchFamily="50" charset="-128"/>
                <a:ea typeface="メイリオ" pitchFamily="50" charset="-128"/>
                <a:cs typeface="メイリオ" pitchFamily="50" charset="-128"/>
              </a:rPr>
              <a:t>障害があることを</a:t>
            </a:r>
            <a:endParaRPr lang="en-US" altLang="ja-JP" sz="2000" u="sng"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　</a:t>
            </a:r>
            <a:r>
              <a:rPr lang="ja-JP" altLang="en-US" sz="2000" u="sng" dirty="0">
                <a:latin typeface="メイリオ" pitchFamily="50" charset="-128"/>
                <a:ea typeface="メイリオ" pitchFamily="50" charset="-128"/>
                <a:cs typeface="メイリオ" pitchFamily="50" charset="-128"/>
              </a:rPr>
              <a:t>理由に、</a:t>
            </a:r>
            <a:r>
              <a:rPr lang="ja-JP" altLang="en-US" sz="2000" dirty="0">
                <a:latin typeface="メイリオ" pitchFamily="50" charset="-128"/>
                <a:ea typeface="メイリオ" pitchFamily="50" charset="-128"/>
                <a:cs typeface="メイリオ" pitchFamily="50" charset="-128"/>
              </a:rPr>
              <a:t>付添い者の同行を求めるなどの条件を付けたり、</a:t>
            </a:r>
            <a:endParaRPr lang="en-US" altLang="ja-JP" sz="2000" dirty="0">
              <a:latin typeface="メイリオ" pitchFamily="50" charset="-128"/>
              <a:ea typeface="メイリオ" pitchFamily="50" charset="-128"/>
              <a:cs typeface="メイリオ" pitchFamily="50" charset="-128"/>
            </a:endParaRPr>
          </a:p>
          <a:p>
            <a:pPr>
              <a:defRPr/>
            </a:pPr>
            <a:r>
              <a:rPr lang="ja-JP" altLang="en-US" sz="2000" dirty="0">
                <a:latin typeface="メイリオ" pitchFamily="50" charset="-128"/>
                <a:ea typeface="メイリオ" pitchFamily="50" charset="-128"/>
                <a:cs typeface="メイリオ" pitchFamily="50" charset="-128"/>
              </a:rPr>
              <a:t>　特に支障がないにもかかわらず、付添い者の同行を拒んだりする。</a:t>
            </a:r>
            <a:endParaRPr lang="en-US" altLang="ja-JP" sz="2000" dirty="0">
              <a:latin typeface="メイリオ" pitchFamily="50" charset="-128"/>
              <a:ea typeface="メイリオ" pitchFamily="50" charset="-128"/>
              <a:cs typeface="メイリオ"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02113117"/>
              </p:ext>
            </p:extLst>
          </p:nvPr>
        </p:nvGraphicFramePr>
        <p:xfrm>
          <a:off x="255521" y="2398936"/>
          <a:ext cx="8015727" cy="396240"/>
        </p:xfrm>
        <a:graphic>
          <a:graphicData uri="http://schemas.openxmlformats.org/drawingml/2006/table">
            <a:tbl>
              <a:tblPr/>
              <a:tblGrid>
                <a:gridCol w="8015727">
                  <a:extLst>
                    <a:ext uri="{9D8B030D-6E8A-4147-A177-3AD203B41FA5}">
                      <a16:colId xmlns:a16="http://schemas.microsoft.com/office/drawing/2014/main" val="20000"/>
                    </a:ext>
                  </a:extLst>
                </a:gridCol>
              </a:tblGrid>
              <a:tr h="364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itchFamily="50" charset="-128"/>
                          <a:ea typeface="メイリオ" pitchFamily="50" charset="-128"/>
                          <a:cs typeface="メイリオ" pitchFamily="50" charset="-128"/>
                        </a:rPr>
                        <a:t>▼具体例</a:t>
                      </a:r>
                      <a:endParaRPr lang="en-US" altLang="ja-JP" sz="1800" dirty="0">
                        <a:solidFill>
                          <a:schemeClr val="tx1"/>
                        </a:solidFill>
                        <a:latin typeface="メイリオ" pitchFamily="50" charset="-128"/>
                        <a:ea typeface="メイリオ" pitchFamily="50" charset="-128"/>
                        <a:cs typeface="メイリオ"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255521" y="5606066"/>
            <a:ext cx="8706938" cy="1077218"/>
          </a:xfrm>
          <a:prstGeom prst="rect">
            <a:avLst/>
          </a:prstGeom>
          <a:solidFill>
            <a:srgbClr val="FFCCCC"/>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●「正当な理由」に相当するかの判断について</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34413" y="5986285"/>
            <a:ext cx="8260953" cy="584775"/>
          </a:xfrm>
          <a:prstGeom prst="rect">
            <a:avLst/>
          </a:prstGeom>
          <a:solidFill>
            <a:schemeClr val="bg1"/>
          </a:solid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正当な理由に相当するかは、事案ごとに、障害者、事業者、第三者の権利利益の保護等の観点から、具体的場面や状況に応じて総合的・客観的に判断することが必要です。</a:t>
            </a:r>
            <a:endParaRPr kumimoji="1" lang="ja-JP" altLang="en-US" sz="1600" dirty="0">
              <a:latin typeface="メイリオ" pitchFamily="50" charset="-128"/>
              <a:ea typeface="メイリオ" pitchFamily="50" charset="-128"/>
              <a:cs typeface="メイリオ" pitchFamily="50" charset="-128"/>
            </a:endParaRPr>
          </a:p>
        </p:txBody>
      </p:sp>
      <p:sp>
        <p:nvSpPr>
          <p:cNvPr id="5" name="角丸四角形 4"/>
          <p:cNvSpPr/>
          <p:nvPr/>
        </p:nvSpPr>
        <p:spPr>
          <a:xfrm>
            <a:off x="633294" y="754508"/>
            <a:ext cx="7755130" cy="8640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itchFamily="50" charset="-128"/>
                <a:ea typeface="メイリオ" pitchFamily="50" charset="-128"/>
                <a:cs typeface="メイリオ" pitchFamily="50" charset="-128"/>
              </a:rPr>
              <a:t>不当な差別的取扱いは、行政機関等・</a:t>
            </a:r>
            <a:endParaRPr lang="en-US" altLang="ja-JP" sz="2400" b="1" dirty="0">
              <a:latin typeface="メイリオ" pitchFamily="50" charset="-128"/>
              <a:ea typeface="メイリオ" pitchFamily="50" charset="-128"/>
              <a:cs typeface="メイリオ" pitchFamily="50" charset="-128"/>
            </a:endParaRPr>
          </a:p>
          <a:p>
            <a:pPr algn="ctr"/>
            <a:r>
              <a:rPr lang="ja-JP" altLang="en-US" sz="2400" b="1" dirty="0">
                <a:latin typeface="メイリオ" pitchFamily="50" charset="-128"/>
                <a:ea typeface="メイリオ" pitchFamily="50" charset="-128"/>
                <a:cs typeface="メイリオ" pitchFamily="50" charset="-128"/>
              </a:rPr>
              <a:t>民間事業者ともに</a:t>
            </a:r>
            <a:r>
              <a:rPr lang="ja-JP" altLang="en-US" sz="2400" b="1" dirty="0">
                <a:solidFill>
                  <a:srgbClr val="FFB7B7"/>
                </a:solidFill>
                <a:latin typeface="メイリオ" pitchFamily="50" charset="-128"/>
                <a:ea typeface="メイリオ" pitchFamily="50" charset="-128"/>
                <a:cs typeface="メイリオ" pitchFamily="50" charset="-128"/>
              </a:rPr>
              <a:t>禁止</a:t>
            </a:r>
            <a:r>
              <a:rPr lang="ja-JP" altLang="en-US" sz="2400" b="1" dirty="0">
                <a:latin typeface="メイリオ" pitchFamily="50" charset="-128"/>
                <a:ea typeface="メイリオ" pitchFamily="50" charset="-128"/>
                <a:cs typeface="メイリオ" pitchFamily="50" charset="-128"/>
              </a:rPr>
              <a:t>されています。</a:t>
            </a:r>
          </a:p>
        </p:txBody>
      </p:sp>
      <p:sp>
        <p:nvSpPr>
          <p:cNvPr id="14" name="正方形/長方形 13"/>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不当な差別的取扱い</a:t>
            </a:r>
            <a:r>
              <a:rPr lang="ja-JP" altLang="en-US" b="1" dirty="0">
                <a:solidFill>
                  <a:srgbClr val="002060"/>
                </a:solidFill>
                <a:latin typeface="メイリオ" pitchFamily="50" charset="-128"/>
                <a:ea typeface="メイリオ" pitchFamily="50" charset="-128"/>
                <a:cs typeface="メイリオ" pitchFamily="50" charset="-128"/>
              </a:rPr>
              <a:t>について</a:t>
            </a:r>
            <a:endParaRPr lang="ja-JP" altLang="en-US" sz="2000" b="1" dirty="0">
              <a:solidFill>
                <a:srgbClr val="002060"/>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09</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8800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2"/>
          <p:cNvSpPr txBox="1">
            <a:spLocks/>
          </p:cNvSpPr>
          <p:nvPr/>
        </p:nvSpPr>
        <p:spPr>
          <a:xfrm>
            <a:off x="251012" y="1787677"/>
            <a:ext cx="8647418" cy="1617827"/>
          </a:xfrm>
          <a:prstGeom prst="rect">
            <a:avLst/>
          </a:prstGeom>
          <a:ln w="28575">
            <a:solidFill>
              <a:schemeClr val="accent1"/>
            </a:solid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この法では、行政機関等に対して、障害のある人から、社会の中にある</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バリア</a:t>
            </a: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b="1" u="sng" dirty="0">
                <a:solidFill>
                  <a:schemeClr val="tx1"/>
                </a:solidFill>
                <a:latin typeface="メイリオ" pitchFamily="50" charset="-128"/>
                <a:ea typeface="メイリオ" pitchFamily="50" charset="-128"/>
                <a:cs typeface="メイリオ" pitchFamily="50" charset="-128"/>
              </a:rPr>
              <a:t>社会的障壁</a:t>
            </a: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dirty="0">
                <a:solidFill>
                  <a:schemeClr val="tx1"/>
                </a:solidFill>
                <a:latin typeface="メイリオ" pitchFamily="50" charset="-128"/>
                <a:ea typeface="メイリオ" pitchFamily="50" charset="-128"/>
                <a:cs typeface="メイリオ" pitchFamily="50" charset="-128"/>
              </a:rPr>
              <a:t>を取り除くために、</a:t>
            </a:r>
            <a:endParaRPr lang="en-US" altLang="ja-JP" sz="2000" dirty="0">
              <a:solidFill>
                <a:schemeClr val="tx1"/>
              </a:solidFill>
              <a:latin typeface="メイリオ" pitchFamily="50" charset="-128"/>
              <a:ea typeface="メイリオ" pitchFamily="50" charset="-128"/>
              <a:cs typeface="メイリオ" pitchFamily="50" charset="-128"/>
            </a:endParaRPr>
          </a:p>
        </p:txBody>
      </p:sp>
      <p:sp>
        <p:nvSpPr>
          <p:cNvPr id="5" name="角丸四角形 4"/>
          <p:cNvSpPr/>
          <p:nvPr/>
        </p:nvSpPr>
        <p:spPr>
          <a:xfrm>
            <a:off x="39674" y="3382180"/>
            <a:ext cx="2872592" cy="3103909"/>
          </a:xfrm>
          <a:prstGeom prst="roundRect">
            <a:avLst>
              <a:gd name="adj" fmla="val 33884"/>
            </a:avLst>
          </a:prstGeom>
          <a:solidFill>
            <a:schemeClr val="accent5">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34966" y="3674216"/>
            <a:ext cx="2623278" cy="2123658"/>
          </a:xfrm>
          <a:prstGeom prst="rect">
            <a:avLst/>
          </a:prstGeom>
          <a:noFill/>
        </p:spPr>
        <p:txBody>
          <a:bodyPr wrap="square" rtlCol="0">
            <a:spAutoFit/>
          </a:bodyPr>
          <a:lstStyle/>
          <a:p>
            <a:pPr marL="274320" indent="-274320" algn="ctr" fontAlgn="auto">
              <a:spcAft>
                <a:spcPts val="0"/>
              </a:spcAft>
              <a:buFont typeface="Wingdings"/>
              <a:buNone/>
              <a:defRPr/>
            </a:pPr>
            <a:r>
              <a:rPr lang="ja-JP" altLang="en-US" sz="1600" b="1" u="sng" dirty="0">
                <a:latin typeface="メイリオ" panose="020B0604030504040204" pitchFamily="50" charset="-128"/>
                <a:ea typeface="メイリオ" panose="020B0604030504040204" pitchFamily="50" charset="-128"/>
              </a:rPr>
              <a:t>社会的障壁</a:t>
            </a:r>
            <a:r>
              <a:rPr lang="ja-JP" altLang="en-US" sz="1600" dirty="0">
                <a:latin typeface="メイリオ" panose="020B0604030504040204" pitchFamily="50" charset="-128"/>
                <a:ea typeface="メイリオ" panose="020B0604030504040204" pitchFamily="50" charset="-128"/>
              </a:rPr>
              <a:t>について</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　障害がある人にとって</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日常生活又は社会生活を</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営むうえで障壁となるよ</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err="1">
                <a:latin typeface="メイリオ" panose="020B0604030504040204" pitchFamily="50" charset="-128"/>
                <a:ea typeface="メイリオ" panose="020B0604030504040204" pitchFamily="50" charset="-128"/>
              </a:rPr>
              <a:t>うな</a:t>
            </a:r>
            <a:r>
              <a:rPr lang="ja-JP" altLang="en-US" sz="1600" dirty="0">
                <a:latin typeface="メイリオ" panose="020B0604030504040204" pitchFamily="50" charset="-128"/>
                <a:ea typeface="メイリオ" panose="020B0604030504040204" pitchFamily="50" charset="-128"/>
              </a:rPr>
              <a:t>社会における</a:t>
            </a:r>
            <a:r>
              <a:rPr lang="ja-JP" altLang="en-US" sz="1600" b="1" u="sng" dirty="0">
                <a:latin typeface="メイリオ" panose="020B0604030504040204" pitchFamily="50" charset="-128"/>
                <a:ea typeface="メイリオ" panose="020B0604030504040204" pitchFamily="50" charset="-128"/>
              </a:rPr>
              <a:t>事物、</a:t>
            </a:r>
            <a:endParaRPr lang="en-US" altLang="ja-JP" sz="1600" b="1" u="sng"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b="1" u="sng" dirty="0">
                <a:latin typeface="メイリオ" panose="020B0604030504040204" pitchFamily="50" charset="-128"/>
                <a:ea typeface="メイリオ" panose="020B0604030504040204" pitchFamily="50" charset="-128"/>
              </a:rPr>
              <a:t>制度、慣行、観念</a:t>
            </a:r>
            <a:r>
              <a:rPr lang="ja-JP" altLang="en-US" sz="1600" u="sng" dirty="0">
                <a:latin typeface="メイリオ" panose="020B0604030504040204" pitchFamily="50" charset="-128"/>
                <a:ea typeface="メイリオ" panose="020B0604030504040204" pitchFamily="50" charset="-128"/>
              </a:rPr>
              <a:t>その他</a:t>
            </a:r>
            <a:endParaRPr lang="en-US" altLang="ja-JP" sz="1600" u="sng"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u="sng" dirty="0">
                <a:latin typeface="メイリオ" panose="020B0604030504040204" pitchFamily="50" charset="-128"/>
                <a:ea typeface="メイリオ" panose="020B0604030504040204" pitchFamily="50" charset="-128"/>
              </a:rPr>
              <a:t>一切のもの</a:t>
            </a:r>
            <a:r>
              <a:rPr lang="ja-JP" altLang="en-US" sz="1600" dirty="0">
                <a:latin typeface="メイリオ" panose="020B0604030504040204" pitchFamily="50" charset="-128"/>
                <a:ea typeface="メイリオ" panose="020B0604030504040204" pitchFamily="50" charset="-128"/>
              </a:rPr>
              <a:t>を言います。</a:t>
            </a:r>
            <a:endParaRPr lang="en-US" altLang="ja-JP" sz="1600"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2798860" y="3370886"/>
            <a:ext cx="2923608" cy="3478029"/>
          </a:xfrm>
          <a:prstGeom prst="roundRect">
            <a:avLst>
              <a:gd name="adj" fmla="val 33884"/>
            </a:avLst>
          </a:prstGeom>
          <a:solidFill>
            <a:schemeClr val="accent5">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03810" y="3651561"/>
            <a:ext cx="2736304" cy="2616101"/>
          </a:xfrm>
          <a:prstGeom prst="rect">
            <a:avLst/>
          </a:prstGeom>
          <a:noFill/>
        </p:spPr>
        <p:txBody>
          <a:bodyPr wrap="square" rtlCol="0">
            <a:spAutoFit/>
          </a:bodyPr>
          <a:lstStyle/>
          <a:p>
            <a:pPr marL="274320" indent="-274320" algn="ctr" fontAlgn="auto">
              <a:spcAft>
                <a:spcPts val="0"/>
              </a:spcAft>
              <a:buFont typeface="Wingdings"/>
              <a:buNone/>
              <a:defRPr/>
            </a:pPr>
            <a:r>
              <a:rPr lang="ja-JP" altLang="en-US" sz="1600" b="1" u="sng" dirty="0">
                <a:latin typeface="メイリオ" panose="020B0604030504040204" pitchFamily="50" charset="-128"/>
                <a:ea typeface="メイリオ" panose="020B0604030504040204" pitchFamily="50" charset="-128"/>
              </a:rPr>
              <a:t>過重な負担</a:t>
            </a:r>
            <a:r>
              <a:rPr lang="ja-JP" altLang="en-US" sz="1600" dirty="0">
                <a:latin typeface="メイリオ" panose="020B0604030504040204" pitchFamily="50" charset="-128"/>
                <a:ea typeface="メイリオ" panose="020B0604030504040204" pitchFamily="50" charset="-128"/>
              </a:rPr>
              <a:t>について</a:t>
            </a:r>
            <a:endParaRPr lang="en-US" altLang="ja-JP" sz="1600" dirty="0">
              <a:latin typeface="メイリオ" panose="020B0604030504040204" pitchFamily="50" charset="-128"/>
              <a:ea typeface="メイリオ" panose="020B0604030504040204" pitchFamily="50" charset="-128"/>
            </a:endParaRPr>
          </a:p>
          <a:p>
            <a:pPr marL="274320" indent="-274320" algn="ctr" fontAlgn="auto">
              <a:spcAft>
                <a:spcPts val="0"/>
              </a:spcAft>
              <a:buFont typeface="Wingdings"/>
              <a:buNone/>
              <a:defRPr/>
            </a:pP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　　個別の事案ごとに、</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b="1" dirty="0">
                <a:latin typeface="メイリオ" panose="020B0604030504040204" pitchFamily="50" charset="-128"/>
                <a:ea typeface="メイリオ" panose="020B0604030504040204" pitchFamily="50" charset="-128"/>
              </a:rPr>
              <a:t>事務・事業の影響の程度、</a:t>
            </a:r>
            <a:endParaRPr lang="en-US" altLang="ja-JP" sz="1600" b="1"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b="1" dirty="0">
                <a:latin typeface="メイリオ" panose="020B0604030504040204" pitchFamily="50" charset="-128"/>
                <a:ea typeface="メイリオ" panose="020B0604030504040204" pitchFamily="50" charset="-128"/>
              </a:rPr>
              <a:t>実現可能性の程度、事務</a:t>
            </a:r>
            <a:endParaRPr lang="en-US" altLang="ja-JP" sz="1600" b="1"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b="1" dirty="0">
                <a:latin typeface="メイリオ" panose="020B0604030504040204" pitchFamily="50" charset="-128"/>
                <a:ea typeface="メイリオ" panose="020B0604030504040204" pitchFamily="50" charset="-128"/>
              </a:rPr>
              <a:t>・事業の規模、財政・財</a:t>
            </a:r>
            <a:endParaRPr lang="en-US" altLang="ja-JP" sz="1600" b="1"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b="1" dirty="0">
                <a:latin typeface="メイリオ" panose="020B0604030504040204" pitchFamily="50" charset="-128"/>
                <a:ea typeface="メイリオ" panose="020B0604030504040204" pitchFamily="50" charset="-128"/>
              </a:rPr>
              <a:t>務状況等</a:t>
            </a:r>
            <a:r>
              <a:rPr lang="ja-JP" altLang="en-US" sz="1600" dirty="0">
                <a:latin typeface="メイリオ" panose="020B0604030504040204" pitchFamily="50" charset="-128"/>
                <a:ea typeface="メイリオ" panose="020B0604030504040204" pitchFamily="50" charset="-128"/>
              </a:rPr>
              <a:t>を考慮し、具体</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的な場面や状況に応じて</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総合的・客観的に判断し</a:t>
            </a:r>
            <a:endParaRPr lang="en-US" altLang="ja-JP" sz="1600" dirty="0">
              <a:latin typeface="メイリオ" panose="020B0604030504040204" pitchFamily="50" charset="-128"/>
              <a:ea typeface="メイリオ" panose="020B0604030504040204" pitchFamily="50" charset="-128"/>
            </a:endParaRPr>
          </a:p>
          <a:p>
            <a:pPr marL="274320" indent="-274320" fontAlgn="auto">
              <a:spcAft>
                <a:spcPts val="0"/>
              </a:spcAft>
              <a:buFont typeface="Wingdings"/>
              <a:buNone/>
              <a:defRPr/>
            </a:pPr>
            <a:r>
              <a:rPr lang="ja-JP" altLang="en-US" sz="1600" dirty="0">
                <a:latin typeface="メイリオ" panose="020B0604030504040204" pitchFamily="50" charset="-128"/>
                <a:ea typeface="メイリオ" panose="020B0604030504040204" pitchFamily="50" charset="-128"/>
              </a:rPr>
              <a:t>ます。</a:t>
            </a:r>
            <a:endParaRPr lang="en-US" altLang="ja-JP" sz="1600" dirty="0">
              <a:latin typeface="メイリオ" panose="020B0604030504040204" pitchFamily="50" charset="-128"/>
              <a:ea typeface="メイリオ" panose="020B0604030504040204" pitchFamily="50" charset="-128"/>
            </a:endParaRPr>
          </a:p>
        </p:txBody>
      </p:sp>
      <p:sp>
        <p:nvSpPr>
          <p:cNvPr id="10" name="コンテンツ プレースホルダ 2"/>
          <p:cNvSpPr txBox="1">
            <a:spLocks/>
          </p:cNvSpPr>
          <p:nvPr/>
        </p:nvSpPr>
        <p:spPr>
          <a:xfrm>
            <a:off x="251012" y="1772816"/>
            <a:ext cx="8625306" cy="1622154"/>
          </a:xfrm>
          <a:prstGeom prst="rect">
            <a:avLst/>
          </a:prstGeom>
          <a:ln w="28575">
            <a:no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何らかの対応を必要としている</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との意思が伝えられたとき</a:t>
            </a: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b="1" u="sng" dirty="0">
                <a:solidFill>
                  <a:schemeClr val="tx1"/>
                </a:solidFill>
                <a:latin typeface="メイリオ" pitchFamily="50" charset="-128"/>
                <a:ea typeface="メイリオ" pitchFamily="50" charset="-128"/>
                <a:cs typeface="メイリオ" pitchFamily="50" charset="-128"/>
              </a:rPr>
              <a:t>意思の表明</a:t>
            </a: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dirty="0">
                <a:solidFill>
                  <a:schemeClr val="tx1"/>
                </a:solidFill>
                <a:latin typeface="メイリオ" pitchFamily="50" charset="-128"/>
                <a:ea typeface="メイリオ" pitchFamily="50" charset="-128"/>
                <a:cs typeface="メイリオ" pitchFamily="50" charset="-128"/>
              </a:rPr>
              <a:t>に、</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b="1" dirty="0">
              <a:noFill/>
              <a:latin typeface="メイリオ" pitchFamily="50" charset="-128"/>
              <a:ea typeface="メイリオ" pitchFamily="50" charset="-128"/>
              <a:cs typeface="メイリオ" pitchFamily="50" charset="-128"/>
            </a:endParaRPr>
          </a:p>
        </p:txBody>
      </p:sp>
      <p:sp>
        <p:nvSpPr>
          <p:cNvPr id="11" name="コンテンツ プレースホルダ 2"/>
          <p:cNvSpPr txBox="1">
            <a:spLocks/>
          </p:cNvSpPr>
          <p:nvPr/>
        </p:nvSpPr>
        <p:spPr>
          <a:xfrm>
            <a:off x="251013" y="1772816"/>
            <a:ext cx="8625306" cy="1609364"/>
          </a:xfrm>
          <a:prstGeom prst="rect">
            <a:avLst/>
          </a:prstGeom>
          <a:ln w="28575">
            <a:no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solidFill>
                  <a:schemeClr val="tx1"/>
                </a:solidFill>
                <a:latin typeface="メイリオ" pitchFamily="50" charset="-128"/>
                <a:ea typeface="メイリオ" pitchFamily="50" charset="-128"/>
                <a:cs typeface="メイリオ" pitchFamily="50" charset="-128"/>
              </a:rPr>
              <a:t>　　　　　　　　　　　　　　　　　　　　　負担が重すぎない範囲</a:t>
            </a: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b="1" u="sng" dirty="0">
                <a:solidFill>
                  <a:schemeClr val="tx1"/>
                </a:solidFill>
                <a:latin typeface="メイリオ" pitchFamily="50" charset="-128"/>
                <a:ea typeface="メイリオ" pitchFamily="50" charset="-128"/>
                <a:cs typeface="メイリオ" pitchFamily="50" charset="-128"/>
              </a:rPr>
              <a:t>過重な負担</a:t>
            </a:r>
            <a:r>
              <a:rPr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dirty="0">
                <a:solidFill>
                  <a:schemeClr val="tx1"/>
                </a:solidFill>
                <a:latin typeface="メイリオ" pitchFamily="50" charset="-128"/>
                <a:ea typeface="メイリオ" pitchFamily="50" charset="-128"/>
                <a:cs typeface="メイリオ" pitchFamily="50" charset="-128"/>
              </a:rPr>
              <a:t>で対応することが求められています。</a:t>
            </a:r>
            <a:endParaRPr lang="en-US" altLang="ja-JP" sz="2000" dirty="0">
              <a:solidFill>
                <a:schemeClr val="tx1"/>
              </a:solidFill>
              <a:latin typeface="メイリオ" pitchFamily="50" charset="-128"/>
              <a:ea typeface="メイリオ" pitchFamily="50" charset="-128"/>
              <a:cs typeface="メイリオ" pitchFamily="50" charset="-128"/>
            </a:endParaRPr>
          </a:p>
        </p:txBody>
      </p:sp>
      <p:sp>
        <p:nvSpPr>
          <p:cNvPr id="17" name="角丸四角形 16"/>
          <p:cNvSpPr/>
          <p:nvPr/>
        </p:nvSpPr>
        <p:spPr>
          <a:xfrm>
            <a:off x="656822" y="813378"/>
            <a:ext cx="7731601" cy="8640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itchFamily="50" charset="-128"/>
                <a:ea typeface="メイリオ" pitchFamily="50" charset="-128"/>
                <a:cs typeface="メイリオ" pitchFamily="50" charset="-128"/>
              </a:rPr>
              <a:t>合理的配慮の提供は、行政機関・民間事業所等で</a:t>
            </a:r>
            <a:endParaRPr lang="en-US" altLang="ja-JP" sz="2400" b="1" dirty="0">
              <a:latin typeface="メイリオ" pitchFamily="50" charset="-128"/>
              <a:ea typeface="メイリオ" pitchFamily="50" charset="-128"/>
              <a:cs typeface="メイリオ" pitchFamily="50" charset="-128"/>
            </a:endParaRPr>
          </a:p>
          <a:p>
            <a:pPr algn="ctr"/>
            <a:r>
              <a:rPr lang="ja-JP" altLang="en-US" sz="2400" b="1" dirty="0">
                <a:solidFill>
                  <a:srgbClr val="FFB7B7"/>
                </a:solidFill>
                <a:latin typeface="メイリオ" pitchFamily="50" charset="-128"/>
                <a:ea typeface="メイリオ" pitchFamily="50" charset="-128"/>
                <a:cs typeface="メイリオ" pitchFamily="50" charset="-128"/>
              </a:rPr>
              <a:t>法的義務化</a:t>
            </a:r>
            <a:r>
              <a:rPr lang="ja-JP" altLang="en-US" sz="2400" b="1" dirty="0">
                <a:solidFill>
                  <a:schemeClr val="bg1"/>
                </a:solidFill>
                <a:latin typeface="メイリオ" pitchFamily="50" charset="-128"/>
                <a:ea typeface="メイリオ" pitchFamily="50" charset="-128"/>
                <a:cs typeface="メイリオ" pitchFamily="50" charset="-128"/>
              </a:rPr>
              <a:t>されています。</a:t>
            </a:r>
          </a:p>
        </p:txBody>
      </p:sp>
      <p:sp>
        <p:nvSpPr>
          <p:cNvPr id="19" name="正方形/長方形 18"/>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合理的配慮</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提供</a:t>
            </a:r>
            <a:r>
              <a:rPr lang="ja-JP" altLang="en-US" b="1" dirty="0">
                <a:solidFill>
                  <a:srgbClr val="002060"/>
                </a:solidFill>
                <a:latin typeface="メイリオ" pitchFamily="50" charset="-128"/>
                <a:ea typeface="メイリオ" pitchFamily="50" charset="-128"/>
                <a:cs typeface="メイリオ" pitchFamily="50" charset="-128"/>
              </a:rPr>
              <a:t>について</a:t>
            </a:r>
          </a:p>
        </p:txBody>
      </p:sp>
      <p:sp>
        <p:nvSpPr>
          <p:cNvPr id="22" name="テキスト ボックス 21"/>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10</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
        <p:nvSpPr>
          <p:cNvPr id="4" name="正方形/長方形 3"/>
          <p:cNvSpPr/>
          <p:nvPr/>
        </p:nvSpPr>
        <p:spPr>
          <a:xfrm>
            <a:off x="6228184" y="3968774"/>
            <a:ext cx="2747155" cy="2772594"/>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　合理的配慮の提供の方法は、一つではありません。</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申出のあった方法では対応が難しい場合でも障害者と事業者双方が持っている情報や意見を伝え合い、 </a:t>
            </a:r>
            <a:r>
              <a:rPr lang="ja-JP" altLang="en-US" sz="1600" b="1" u="sng" dirty="0">
                <a:solidFill>
                  <a:srgbClr val="FF0000"/>
                </a:solidFill>
                <a:latin typeface="メイリオ" panose="020B0604030504040204" pitchFamily="50" charset="-128"/>
                <a:ea typeface="メイリオ" panose="020B0604030504040204" pitchFamily="50" charset="-128"/>
              </a:rPr>
              <a:t>建設的対話に努める</a:t>
            </a:r>
            <a:r>
              <a:rPr lang="ja-JP" altLang="en-US" sz="1600" dirty="0">
                <a:solidFill>
                  <a:schemeClr val="tx1"/>
                </a:solidFill>
                <a:latin typeface="メイリオ" panose="020B0604030504040204" pitchFamily="50" charset="-128"/>
                <a:ea typeface="メイリオ" panose="020B0604030504040204" pitchFamily="50" charset="-128"/>
              </a:rPr>
              <a:t>ことで、目的に応じて</a:t>
            </a:r>
            <a:r>
              <a:rPr lang="ja-JP" altLang="en-US" sz="1600" b="1" u="sng" dirty="0">
                <a:solidFill>
                  <a:srgbClr val="FF0000"/>
                </a:solidFill>
                <a:latin typeface="メイリオ" panose="020B0604030504040204" pitchFamily="50" charset="-128"/>
                <a:ea typeface="メイリオ" panose="020B0604030504040204" pitchFamily="50" charset="-128"/>
              </a:rPr>
              <a:t>代替となる手段を見つけていく</a:t>
            </a:r>
            <a:r>
              <a:rPr lang="ja-JP" altLang="en-US" sz="1600" dirty="0">
                <a:solidFill>
                  <a:schemeClr val="tx1"/>
                </a:solidFill>
                <a:latin typeface="メイリオ" panose="020B0604030504040204" pitchFamily="50" charset="-128"/>
                <a:ea typeface="メイリオ" panose="020B0604030504040204" pitchFamily="50" charset="-128"/>
              </a:rPr>
              <a:t>ことができます。 </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 name="右矢印 2"/>
          <p:cNvSpPr/>
          <p:nvPr/>
        </p:nvSpPr>
        <p:spPr>
          <a:xfrm>
            <a:off x="5707246" y="4893876"/>
            <a:ext cx="376922" cy="43204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303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2"/>
          <p:cNvSpPr txBox="1">
            <a:spLocks/>
          </p:cNvSpPr>
          <p:nvPr/>
        </p:nvSpPr>
        <p:spPr>
          <a:xfrm>
            <a:off x="251520" y="764704"/>
            <a:ext cx="8712968" cy="6048000"/>
          </a:xfrm>
          <a:prstGeom prst="rect">
            <a:avLst/>
          </a:prstGeom>
          <a:ln w="28575">
            <a:solidFill>
              <a:schemeClr val="accent1"/>
            </a:solid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事例１：視覚に障害がある人が買い物をする際、買</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いたい商品があるが、陳列棚のどこに</a:t>
            </a:r>
            <a:r>
              <a:rPr lang="ja-JP" altLang="en-US" sz="2800" dirty="0" err="1">
                <a:solidFill>
                  <a:schemeClr val="tx1"/>
                </a:solidFill>
                <a:latin typeface="メイリオ" pitchFamily="50" charset="-128"/>
                <a:ea typeface="メイリオ" pitchFamily="50" charset="-128"/>
                <a:cs typeface="メイリオ" pitchFamily="50" charset="-128"/>
              </a:rPr>
              <a:t>置い</a:t>
            </a:r>
            <a:r>
              <a:rPr lang="ja-JP" altLang="en-US" sz="2800" dirty="0">
                <a:solidFill>
                  <a:schemeClr val="tx1"/>
                </a:solidFill>
                <a:latin typeface="メイリオ" pitchFamily="50" charset="-128"/>
                <a:ea typeface="メイリオ" pitchFamily="50" charset="-128"/>
                <a:cs typeface="メイリオ" pitchFamily="50" charset="-128"/>
              </a:rPr>
              <a:t>　　</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a:t>
            </a:r>
            <a:r>
              <a:rPr lang="ja-JP" altLang="en-US" sz="2800" dirty="0" err="1">
                <a:solidFill>
                  <a:schemeClr val="tx1"/>
                </a:solidFill>
                <a:latin typeface="メイリオ" pitchFamily="50" charset="-128"/>
                <a:ea typeface="メイリオ" pitchFamily="50" charset="-128"/>
                <a:cs typeface="メイリオ" pitchFamily="50" charset="-128"/>
              </a:rPr>
              <a:t>て</a:t>
            </a:r>
            <a:r>
              <a:rPr lang="ja-JP" altLang="en-US" sz="2800" dirty="0">
                <a:solidFill>
                  <a:schemeClr val="tx1"/>
                </a:solidFill>
                <a:latin typeface="メイリオ" pitchFamily="50" charset="-128"/>
                <a:ea typeface="メイリオ" pitchFamily="50" charset="-128"/>
                <a:cs typeface="メイリオ" pitchFamily="50" charset="-128"/>
              </a:rPr>
              <a:t>あるのか、価格がいくらか、わからない。</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06851" y="5373216"/>
            <a:ext cx="8402305" cy="954107"/>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☛対応の例：商品が置いてあるところまで案内し、価格や機能等、表示情報を読み上げてお伝えした。</a:t>
            </a:r>
          </a:p>
        </p:txBody>
      </p:sp>
      <p:sp>
        <p:nvSpPr>
          <p:cNvPr id="8" name="正方形/長方形 7"/>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合理的配慮</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事例</a:t>
            </a:r>
            <a:r>
              <a:rPr lang="ja-JP" altLang="en-US" b="1" dirty="0">
                <a:solidFill>
                  <a:srgbClr val="002060"/>
                </a:solidFill>
                <a:latin typeface="メイリオ" pitchFamily="50" charset="-128"/>
                <a:ea typeface="メイリオ" pitchFamily="50" charset="-128"/>
                <a:cs typeface="メイリオ" pitchFamily="50" charset="-128"/>
              </a:rPr>
              <a:t>について</a:t>
            </a:r>
          </a:p>
        </p:txBody>
      </p:sp>
      <p:sp>
        <p:nvSpPr>
          <p:cNvPr id="11" name="テキスト ボックス 10"/>
          <p:cNvSpPr txBox="1"/>
          <p:nvPr/>
        </p:nvSpPr>
        <p:spPr>
          <a:xfrm>
            <a:off x="35496"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11</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83A59238-B098-4AD9-B3DF-99CA6D9F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635" y="2689069"/>
            <a:ext cx="6624736" cy="2567442"/>
          </a:xfrm>
          <a:prstGeom prst="rect">
            <a:avLst/>
          </a:prstGeom>
        </p:spPr>
      </p:pic>
      <p:pic>
        <p:nvPicPr>
          <p:cNvPr id="4" name="図 3">
            <a:extLst>
              <a:ext uri="{FF2B5EF4-FFF2-40B4-BE49-F238E27FC236}">
                <a16:creationId xmlns:a16="http://schemas.microsoft.com/office/drawing/2014/main" id="{B797D9E5-D115-4AF1-A5F7-B71490303D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7" y="2820815"/>
            <a:ext cx="1728192" cy="2311961"/>
          </a:xfrm>
          <a:prstGeom prst="rect">
            <a:avLst/>
          </a:prstGeom>
        </p:spPr>
      </p:pic>
      <p:pic>
        <p:nvPicPr>
          <p:cNvPr id="6" name="図 5">
            <a:extLst>
              <a:ext uri="{FF2B5EF4-FFF2-40B4-BE49-F238E27FC236}">
                <a16:creationId xmlns:a16="http://schemas.microsoft.com/office/drawing/2014/main" id="{719F81F0-207E-422E-AD2C-68B9B9885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55776" y="2766671"/>
            <a:ext cx="1728192" cy="2428665"/>
          </a:xfrm>
          <a:prstGeom prst="rect">
            <a:avLst/>
          </a:prstGeom>
        </p:spPr>
      </p:pic>
    </p:spTree>
    <p:extLst>
      <p:ext uri="{BB962C8B-B14F-4D97-AF65-F5344CB8AC3E}">
        <p14:creationId xmlns:p14="http://schemas.microsoft.com/office/powerpoint/2010/main" val="112568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2"/>
          <p:cNvSpPr txBox="1">
            <a:spLocks/>
          </p:cNvSpPr>
          <p:nvPr/>
        </p:nvSpPr>
        <p:spPr>
          <a:xfrm>
            <a:off x="251520" y="764704"/>
            <a:ext cx="8712968" cy="6048000"/>
          </a:xfrm>
          <a:prstGeom prst="rect">
            <a:avLst/>
          </a:prstGeom>
          <a:ln w="28575">
            <a:solidFill>
              <a:schemeClr val="accent1"/>
            </a:solid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事例２：指を動かし物をとる動作が難しく、会計の</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時に財布から小銭を取り出すのに手間取</a:t>
            </a:r>
            <a:r>
              <a:rPr lang="ja-JP" altLang="en-US" sz="2800" dirty="0" err="1">
                <a:solidFill>
                  <a:schemeClr val="tx1"/>
                </a:solidFill>
                <a:latin typeface="メイリオ" pitchFamily="50" charset="-128"/>
                <a:ea typeface="メイリオ" pitchFamily="50" charset="-128"/>
                <a:cs typeface="メイリオ" pitchFamily="50" charset="-128"/>
              </a:rPr>
              <a:t>っ</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a:t>
            </a:r>
            <a:r>
              <a:rPr lang="ja-JP" altLang="en-US" sz="2800" dirty="0" err="1">
                <a:solidFill>
                  <a:schemeClr val="tx1"/>
                </a:solidFill>
                <a:latin typeface="メイリオ" pitchFamily="50" charset="-128"/>
                <a:ea typeface="メイリオ" pitchFamily="50" charset="-128"/>
                <a:cs typeface="メイリオ" pitchFamily="50" charset="-128"/>
              </a:rPr>
              <a:t>て</a:t>
            </a:r>
            <a:r>
              <a:rPr lang="ja-JP" altLang="en-US" sz="2800" dirty="0">
                <a:solidFill>
                  <a:schemeClr val="tx1"/>
                </a:solidFill>
                <a:latin typeface="メイリオ" pitchFamily="50" charset="-128"/>
                <a:ea typeface="メイリオ" pitchFamily="50" charset="-128"/>
                <a:cs typeface="メイリオ" pitchFamily="50" charset="-128"/>
              </a:rPr>
              <a:t>しまうため、配慮をしてほしい。</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endParaRPr lang="en-US" altLang="ja-JP" sz="2000" dirty="0">
              <a:solidFill>
                <a:schemeClr val="tx1"/>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562183" y="5335138"/>
            <a:ext cx="8402305" cy="1384995"/>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☛対応の例：申し出があったことから、本人に確認</a:t>
            </a:r>
            <a:endParaRPr kumimoji="1"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をとりつつ、店員が代わりに小銭を取</a:t>
            </a:r>
            <a:endParaRPr kumimoji="1"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err="1">
                <a:latin typeface="メイリオ" panose="020B0604030504040204" pitchFamily="50" charset="-128"/>
                <a:ea typeface="メイリオ" panose="020B0604030504040204" pitchFamily="50" charset="-128"/>
              </a:rPr>
              <a:t>り</a:t>
            </a:r>
            <a:r>
              <a:rPr kumimoji="1" lang="ja-JP" altLang="en-US" sz="2800" b="1" dirty="0">
                <a:latin typeface="メイリオ" panose="020B0604030504040204" pitchFamily="50" charset="-128"/>
                <a:ea typeface="メイリオ" panose="020B0604030504040204" pitchFamily="50" charset="-128"/>
              </a:rPr>
              <a:t>出して会計を</a:t>
            </a:r>
            <a:r>
              <a:rPr lang="ja-JP" altLang="en-US" sz="2800" b="1" dirty="0">
                <a:latin typeface="メイリオ" panose="020B0604030504040204" pitchFamily="50" charset="-128"/>
                <a:ea typeface="メイリオ" panose="020B0604030504040204" pitchFamily="50" charset="-128"/>
              </a:rPr>
              <a:t>行った。</a:t>
            </a:r>
            <a:endParaRPr kumimoji="1" lang="ja-JP" altLang="en-US" sz="28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合理的配慮</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事例</a:t>
            </a:r>
            <a:r>
              <a:rPr lang="ja-JP" altLang="en-US" b="1" dirty="0">
                <a:solidFill>
                  <a:srgbClr val="002060"/>
                </a:solidFill>
                <a:latin typeface="メイリオ" pitchFamily="50" charset="-128"/>
                <a:ea typeface="メイリオ" pitchFamily="50" charset="-128"/>
                <a:cs typeface="メイリオ" pitchFamily="50" charset="-128"/>
              </a:rPr>
              <a:t>について</a:t>
            </a:r>
          </a:p>
        </p:txBody>
      </p:sp>
      <p:sp>
        <p:nvSpPr>
          <p:cNvPr id="11" name="テキスト ボックス 10"/>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12</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4B996610-681C-4E97-8C18-4B9D4C09F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912758"/>
            <a:ext cx="1800200" cy="2101145"/>
          </a:xfrm>
          <a:prstGeom prst="rect">
            <a:avLst/>
          </a:prstGeom>
        </p:spPr>
      </p:pic>
      <p:pic>
        <p:nvPicPr>
          <p:cNvPr id="6" name="図 5">
            <a:extLst>
              <a:ext uri="{FF2B5EF4-FFF2-40B4-BE49-F238E27FC236}">
                <a16:creationId xmlns:a16="http://schemas.microsoft.com/office/drawing/2014/main" id="{7F1BF7C1-5812-43DA-A98A-EC5E4FB9F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082" y="2847363"/>
            <a:ext cx="2231934" cy="2231934"/>
          </a:xfrm>
          <a:prstGeom prst="rect">
            <a:avLst/>
          </a:prstGeom>
        </p:spPr>
      </p:pic>
    </p:spTree>
    <p:extLst>
      <p:ext uri="{BB962C8B-B14F-4D97-AF65-F5344CB8AC3E}">
        <p14:creationId xmlns:p14="http://schemas.microsoft.com/office/powerpoint/2010/main" val="31511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2"/>
          <p:cNvSpPr txBox="1">
            <a:spLocks/>
          </p:cNvSpPr>
          <p:nvPr/>
        </p:nvSpPr>
        <p:spPr>
          <a:xfrm>
            <a:off x="251520" y="764704"/>
            <a:ext cx="8712968" cy="6048000"/>
          </a:xfrm>
          <a:prstGeom prst="rect">
            <a:avLst/>
          </a:prstGeom>
          <a:ln w="28575">
            <a:solidFill>
              <a:schemeClr val="accent1"/>
            </a:solidFill>
          </a:ln>
        </p:spPr>
        <p:txBody>
          <a:bodyPr>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274320" indent="-274320" fontAlgn="auto">
              <a:spcAft>
                <a:spcPts val="0"/>
              </a:spcAft>
              <a:buFont typeface="Wingdings"/>
              <a:buNone/>
              <a:defRPr/>
            </a:pP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事例３：転宅の為に不動産会社でアパートを契約し</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たいが、音に敏感なため人がたくさんいる</a:t>
            </a:r>
            <a:endParaRPr lang="en-US" altLang="ja-JP" sz="2800" dirty="0">
              <a:solidFill>
                <a:schemeClr val="tx1"/>
              </a:solidFill>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800" dirty="0">
                <a:solidFill>
                  <a:schemeClr val="tx1"/>
                </a:solidFill>
                <a:latin typeface="メイリオ" pitchFamily="50" charset="-128"/>
                <a:ea typeface="メイリオ" pitchFamily="50" charset="-128"/>
                <a:cs typeface="メイリオ" pitchFamily="50" charset="-128"/>
              </a:rPr>
              <a:t>　　　　店内が苦手。</a:t>
            </a:r>
            <a:endParaRPr lang="en-US" altLang="ja-JP" sz="2800" dirty="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401227" y="5034407"/>
            <a:ext cx="8413553" cy="1692771"/>
          </a:xfrm>
          <a:prstGeom prst="rect">
            <a:avLst/>
          </a:prstGeom>
          <a:noFill/>
        </p:spPr>
        <p:txBody>
          <a:bodyPr wrap="square" rtlCol="0">
            <a:spAutoFit/>
          </a:bodyPr>
          <a:lstStyle/>
          <a:p>
            <a:r>
              <a:rPr kumimoji="1" lang="ja-JP" altLang="en-US" sz="2600" b="1" dirty="0">
                <a:latin typeface="メイリオ" panose="020B0604030504040204" pitchFamily="50" charset="-128"/>
                <a:ea typeface="メイリオ" panose="020B0604030504040204" pitchFamily="50" charset="-128"/>
              </a:rPr>
              <a:t>☛対応の例：相談を受け、来店時に店内奥の個室で</a:t>
            </a:r>
            <a:endParaRPr kumimoji="1" lang="en-US" altLang="ja-JP" sz="2600" b="1" dirty="0">
              <a:latin typeface="メイリオ" panose="020B0604030504040204" pitchFamily="50" charset="-128"/>
              <a:ea typeface="メイリオ" panose="020B0604030504040204" pitchFamily="50" charset="-128"/>
            </a:endParaRPr>
          </a:p>
          <a:p>
            <a:r>
              <a:rPr lang="ja-JP" altLang="en-US" sz="2600" b="1" dirty="0">
                <a:latin typeface="メイリオ" panose="020B0604030504040204" pitchFamily="50" charset="-128"/>
                <a:ea typeface="メイリオ" panose="020B0604030504040204" pitchFamily="50" charset="-128"/>
              </a:rPr>
              <a:t>　　　　　　</a:t>
            </a:r>
            <a:r>
              <a:rPr kumimoji="1" lang="ja-JP" altLang="en-US" sz="2600" b="1" dirty="0">
                <a:latin typeface="メイリオ" panose="020B0604030504040204" pitchFamily="50" charset="-128"/>
                <a:ea typeface="メイリオ" panose="020B0604030504040204" pitchFamily="50" charset="-128"/>
              </a:rPr>
              <a:t>対応することにした</a:t>
            </a:r>
            <a:r>
              <a:rPr lang="ja-JP" altLang="en-US" sz="2600" b="1" dirty="0">
                <a:latin typeface="メイリオ" panose="020B0604030504040204" pitchFamily="50" charset="-128"/>
                <a:ea typeface="メイリオ" panose="020B0604030504040204" pitchFamily="50" charset="-128"/>
              </a:rPr>
              <a:t>。また、契約の際</a:t>
            </a:r>
            <a:endParaRPr lang="en-US" altLang="ja-JP" sz="2600" b="1" dirty="0">
              <a:latin typeface="メイリオ" panose="020B0604030504040204" pitchFamily="50" charset="-128"/>
              <a:ea typeface="メイリオ" panose="020B0604030504040204" pitchFamily="50" charset="-128"/>
            </a:endParaRPr>
          </a:p>
          <a:p>
            <a:r>
              <a:rPr lang="ja-JP" altLang="en-US" sz="2600" b="1" dirty="0">
                <a:latin typeface="メイリオ" panose="020B0604030504040204" pitchFamily="50" charset="-128"/>
                <a:ea typeface="メイリオ" panose="020B0604030504040204" pitchFamily="50" charset="-128"/>
              </a:rPr>
              <a:t>　　　　　　は一人では不安とのことだったため、</a:t>
            </a:r>
            <a:endParaRPr lang="en-US" altLang="ja-JP" sz="2600" b="1" dirty="0">
              <a:latin typeface="メイリオ" panose="020B0604030504040204" pitchFamily="50" charset="-128"/>
              <a:ea typeface="メイリオ" panose="020B0604030504040204" pitchFamily="50" charset="-128"/>
            </a:endParaRPr>
          </a:p>
          <a:p>
            <a:r>
              <a:rPr lang="ja-JP" altLang="en-US" sz="2600" b="1" dirty="0">
                <a:latin typeface="メイリオ" panose="020B0604030504040204" pitchFamily="50" charset="-128"/>
                <a:ea typeface="メイリオ" panose="020B0604030504040204" pitchFamily="50" charset="-128"/>
              </a:rPr>
              <a:t>　　　　　　支援者に同席していただくことになった。</a:t>
            </a:r>
            <a:endParaRPr lang="en-US" altLang="ja-JP" sz="2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合理的配慮</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事例</a:t>
            </a:r>
            <a:r>
              <a:rPr lang="ja-JP" altLang="en-US" b="1" dirty="0">
                <a:solidFill>
                  <a:srgbClr val="002060"/>
                </a:solidFill>
                <a:latin typeface="メイリオ" pitchFamily="50" charset="-128"/>
                <a:ea typeface="メイリオ" pitchFamily="50" charset="-128"/>
                <a:cs typeface="メイリオ" pitchFamily="50" charset="-128"/>
              </a:rPr>
              <a:t>について</a:t>
            </a:r>
          </a:p>
        </p:txBody>
      </p:sp>
      <p:sp>
        <p:nvSpPr>
          <p:cNvPr id="11" name="テキスト ボックス 10"/>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13</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D5A326A-AD9D-4BF6-A53C-8E41B9EEB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623" y="2309743"/>
            <a:ext cx="3528392" cy="2724664"/>
          </a:xfrm>
          <a:prstGeom prst="rect">
            <a:avLst/>
          </a:prstGeom>
        </p:spPr>
      </p:pic>
    </p:spTree>
    <p:extLst>
      <p:ext uri="{BB962C8B-B14F-4D97-AF65-F5344CB8AC3E}">
        <p14:creationId xmlns:p14="http://schemas.microsoft.com/office/powerpoint/2010/main" val="422683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rot="2341997">
            <a:off x="3783968" y="1291034"/>
            <a:ext cx="5210629" cy="2829205"/>
          </a:xfrm>
          <a:prstGeom prst="ellipse">
            <a:avLst/>
          </a:prstGeom>
          <a:solidFill>
            <a:srgbClr val="FFCC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8857" y="714853"/>
            <a:ext cx="8208912" cy="400110"/>
          </a:xfrm>
          <a:prstGeom prst="rect">
            <a:avLst/>
          </a:prstGeom>
          <a:noFill/>
        </p:spPr>
        <p:txBody>
          <a:bodyPr wrap="square" rtlCol="0">
            <a:spAutoFit/>
          </a:bodyPr>
          <a:lstStyle/>
          <a:p>
            <a:r>
              <a:rPr lang="ja-JP" altLang="en-US" sz="2000" b="1" dirty="0">
                <a:latin typeface="メイリオ" pitchFamily="50" charset="-128"/>
                <a:ea typeface="メイリオ" pitchFamily="50" charset="-128"/>
                <a:cs typeface="メイリオ" pitchFamily="50" charset="-128"/>
              </a:rPr>
              <a:t>●こんな研修はいかがですか？</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5"/>
          <p:cNvSpPr/>
          <p:nvPr/>
        </p:nvSpPr>
        <p:spPr>
          <a:xfrm>
            <a:off x="683568" y="4293096"/>
            <a:ext cx="7929264" cy="2304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cs typeface="メイリオ" pitchFamily="50" charset="-128"/>
              </a:rPr>
              <a:t>　障害のない人は、社会生活・日常生活を送る中で、様々な状況において「配慮」を受け、社会的障壁（バリア）が解消されています。</a:t>
            </a:r>
            <a:endParaRPr lang="en-US" altLang="ja-JP" sz="2000" b="1" dirty="0">
              <a:solidFill>
                <a:schemeClr val="tx1"/>
              </a:solidFill>
              <a:latin typeface="メイリオ" pitchFamily="50" charset="-128"/>
              <a:ea typeface="メイリオ" pitchFamily="50" charset="-128"/>
              <a:cs typeface="メイリオ" pitchFamily="50" charset="-128"/>
            </a:endParaRPr>
          </a:p>
          <a:p>
            <a:r>
              <a:rPr kumimoji="1" lang="ja-JP" altLang="en-US" sz="2000" b="1" dirty="0">
                <a:solidFill>
                  <a:schemeClr val="tx1"/>
                </a:solidFill>
                <a:latin typeface="メイリオ" pitchFamily="50" charset="-128"/>
                <a:ea typeface="メイリオ" pitchFamily="50" charset="-128"/>
                <a:cs typeface="メイリオ" pitchFamily="50" charset="-128"/>
              </a:rPr>
              <a:t>　しかし、残念ながら障害がある人に関しては、そのような「配慮」が</a:t>
            </a:r>
            <a:r>
              <a:rPr kumimoji="1" lang="ja-JP" altLang="en-US" sz="2000" b="1" dirty="0">
                <a:solidFill>
                  <a:srgbClr val="FF0000"/>
                </a:solidFill>
                <a:latin typeface="メイリオ" pitchFamily="50" charset="-128"/>
                <a:ea typeface="メイリオ" pitchFamily="50" charset="-128"/>
                <a:cs typeface="メイリオ" pitchFamily="50" charset="-128"/>
              </a:rPr>
              <a:t>不足</a:t>
            </a:r>
            <a:r>
              <a:rPr kumimoji="1" lang="ja-JP" altLang="en-US" sz="2000" b="1" dirty="0">
                <a:solidFill>
                  <a:schemeClr val="tx1"/>
                </a:solidFill>
                <a:latin typeface="メイリオ" pitchFamily="50" charset="-128"/>
                <a:ea typeface="メイリオ" pitchFamily="50" charset="-128"/>
                <a:cs typeface="メイリオ" pitchFamily="50" charset="-128"/>
              </a:rPr>
              <a:t>しています。</a:t>
            </a:r>
            <a:endParaRPr kumimoji="1" lang="en-US" altLang="ja-JP" sz="2000" b="1" dirty="0">
              <a:solidFill>
                <a:schemeClr val="tx1"/>
              </a:solidFill>
              <a:latin typeface="メイリオ" pitchFamily="50" charset="-128"/>
              <a:ea typeface="メイリオ" pitchFamily="50" charset="-128"/>
              <a:cs typeface="メイリオ" pitchFamily="50" charset="-128"/>
            </a:endParaRPr>
          </a:p>
          <a:p>
            <a:r>
              <a:rPr lang="ja-JP" altLang="en-US" sz="2000" b="1" dirty="0">
                <a:solidFill>
                  <a:schemeClr val="tx1"/>
                </a:solidFill>
                <a:latin typeface="メイリオ" pitchFamily="50" charset="-128"/>
                <a:ea typeface="メイリオ" pitchFamily="50" charset="-128"/>
                <a:cs typeface="メイリオ" pitchFamily="50" charset="-128"/>
              </a:rPr>
              <a:t>　</a:t>
            </a:r>
            <a:r>
              <a:rPr lang="ja-JP" altLang="en-US" sz="2000" b="1" u="sng" dirty="0">
                <a:solidFill>
                  <a:schemeClr val="tx1"/>
                </a:solidFill>
                <a:latin typeface="メイリオ" pitchFamily="50" charset="-128"/>
                <a:ea typeface="メイリオ" pitchFamily="50" charset="-128"/>
                <a:cs typeface="メイリオ" pitchFamily="50" charset="-128"/>
              </a:rPr>
              <a:t>障害のある方への合理的配慮の提供は、決して</a:t>
            </a:r>
            <a:r>
              <a:rPr lang="ja-JP" altLang="en-US" sz="2000" b="1" u="sng" dirty="0">
                <a:solidFill>
                  <a:srgbClr val="FF0000"/>
                </a:solidFill>
                <a:latin typeface="メイリオ" pitchFamily="50" charset="-128"/>
                <a:ea typeface="メイリオ" pitchFamily="50" charset="-128"/>
                <a:cs typeface="メイリオ" pitchFamily="50" charset="-128"/>
              </a:rPr>
              <a:t>「障害者だけの特別な権利」ではありません！</a:t>
            </a:r>
            <a:endParaRPr kumimoji="1" lang="ja-JP" altLang="en-US" sz="2000" b="1" u="sng" dirty="0">
              <a:solidFill>
                <a:srgbClr val="FF0000"/>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766927" y="2122309"/>
            <a:ext cx="3783563" cy="1015663"/>
          </a:xfrm>
          <a:prstGeom prst="rect">
            <a:avLst/>
          </a:prstGeom>
          <a:noFill/>
        </p:spPr>
        <p:txBody>
          <a:bodyPr wrap="square" rtlCol="0">
            <a:spAutoFit/>
          </a:bodyPr>
          <a:lstStyle/>
          <a:p>
            <a:r>
              <a:rPr kumimoji="1" lang="ja-JP" altLang="en-US" sz="2000" b="1" dirty="0">
                <a:solidFill>
                  <a:srgbClr val="002060"/>
                </a:solidFill>
                <a:latin typeface="メイリオ" pitchFamily="50" charset="-128"/>
                <a:ea typeface="メイリオ" pitchFamily="50" charset="-128"/>
                <a:cs typeface="メイリオ" pitchFamily="50" charset="-128"/>
              </a:rPr>
              <a:t>参加者が大勢いるのに、</a:t>
            </a:r>
            <a:endParaRPr kumimoji="1" lang="en-US" altLang="ja-JP" sz="2000" b="1" dirty="0">
              <a:solidFill>
                <a:srgbClr val="002060"/>
              </a:solidFill>
              <a:latin typeface="メイリオ" pitchFamily="50" charset="-128"/>
              <a:ea typeface="メイリオ" pitchFamily="50" charset="-128"/>
              <a:cs typeface="メイリオ" pitchFamily="50" charset="-128"/>
            </a:endParaRPr>
          </a:p>
          <a:p>
            <a:r>
              <a:rPr kumimoji="1" lang="ja-JP" altLang="en-US" sz="2000" b="1" dirty="0">
                <a:solidFill>
                  <a:srgbClr val="002060"/>
                </a:solidFill>
                <a:latin typeface="メイリオ" pitchFamily="50" charset="-128"/>
                <a:ea typeface="メイリオ" pitchFamily="50" charset="-128"/>
                <a:cs typeface="メイリオ" pitchFamily="50" charset="-128"/>
              </a:rPr>
              <a:t>マイクを使わない講演会</a:t>
            </a:r>
            <a:endParaRPr kumimoji="1" lang="en-US" altLang="ja-JP" sz="2000" b="1" dirty="0">
              <a:solidFill>
                <a:srgbClr val="002060"/>
              </a:solidFill>
              <a:latin typeface="メイリオ" pitchFamily="50" charset="-128"/>
              <a:ea typeface="メイリオ" pitchFamily="50" charset="-128"/>
              <a:cs typeface="メイリオ" pitchFamily="50" charset="-128"/>
            </a:endParaRPr>
          </a:p>
          <a:p>
            <a:r>
              <a:rPr kumimoji="1" lang="ja-JP" altLang="en-US" sz="2000" b="1" dirty="0">
                <a:solidFill>
                  <a:srgbClr val="002060"/>
                </a:solidFill>
                <a:latin typeface="メイリオ" pitchFamily="50" charset="-128"/>
                <a:ea typeface="メイリオ" pitchFamily="50" charset="-128"/>
                <a:cs typeface="メイリオ" pitchFamily="50" charset="-128"/>
              </a:rPr>
              <a:t>（聴こえない！）</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77" y="1227805"/>
            <a:ext cx="3528392" cy="3065291"/>
          </a:xfrm>
          <a:prstGeom prst="rect">
            <a:avLst/>
          </a:prstGeom>
        </p:spPr>
      </p:pic>
      <p:sp>
        <p:nvSpPr>
          <p:cNvPr id="9" name="正方形/長方形 8"/>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pPr marL="274320" indent="-274320" fontAlgn="auto">
              <a:spcAft>
                <a:spcPts val="0"/>
              </a:spcAft>
              <a:buFont typeface="Wingdings"/>
              <a:buNone/>
              <a:defRPr/>
            </a:pPr>
            <a:r>
              <a:rPr lang="ja-JP" altLang="en-US" sz="2000" b="1" dirty="0">
                <a:solidFill>
                  <a:srgbClr val="002060"/>
                </a:solidFill>
                <a:latin typeface="メイリオ" pitchFamily="50" charset="-128"/>
                <a:ea typeface="メイリオ" pitchFamily="50" charset="-128"/>
                <a:cs typeface="メイリオ" pitchFamily="50" charset="-128"/>
              </a:rPr>
              <a:t>まとめ➊</a:t>
            </a:r>
            <a:endParaRPr lang="en-US" altLang="ja-JP" sz="2000" b="1" dirty="0">
              <a:solidFill>
                <a:srgbClr val="002060"/>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14</a:t>
            </a:r>
          </a:p>
        </p:txBody>
      </p:sp>
    </p:spTree>
    <p:extLst>
      <p:ext uri="{BB962C8B-B14F-4D97-AF65-F5344CB8AC3E}">
        <p14:creationId xmlns:p14="http://schemas.microsoft.com/office/powerpoint/2010/main" val="376250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59632" y="764704"/>
            <a:ext cx="2376264" cy="864096"/>
          </a:xfrm>
          <a:prstGeom prst="roundRect">
            <a:avLst>
              <a:gd name="adj"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形式的平等</a:t>
            </a:r>
          </a:p>
        </p:txBody>
      </p:sp>
      <p:sp>
        <p:nvSpPr>
          <p:cNvPr id="9" name="角丸四角形 8"/>
          <p:cNvSpPr/>
          <p:nvPr/>
        </p:nvSpPr>
        <p:spPr>
          <a:xfrm>
            <a:off x="5364088" y="764704"/>
            <a:ext cx="2376264" cy="864096"/>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実質的平等</a:t>
            </a:r>
          </a:p>
        </p:txBody>
      </p:sp>
      <p:pic>
        <p:nvPicPr>
          <p:cNvPr id="10" name="図 9"/>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900" y="2879206"/>
            <a:ext cx="9073789" cy="3595489"/>
          </a:xfrm>
          <a:prstGeom prst="rect">
            <a:avLst/>
          </a:prstGeom>
        </p:spPr>
      </p:pic>
      <p:sp>
        <p:nvSpPr>
          <p:cNvPr id="14" name="直方体 13"/>
          <p:cNvSpPr/>
          <p:nvPr/>
        </p:nvSpPr>
        <p:spPr>
          <a:xfrm>
            <a:off x="1056981" y="5160735"/>
            <a:ext cx="1436780" cy="1423794"/>
          </a:xfrm>
          <a:prstGeom prst="cube">
            <a:avLst/>
          </a:prstGeom>
          <a:solidFill>
            <a:srgbClr val="BDFF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方体 15"/>
          <p:cNvSpPr/>
          <p:nvPr/>
        </p:nvSpPr>
        <p:spPr>
          <a:xfrm>
            <a:off x="2331754" y="5160735"/>
            <a:ext cx="1436780" cy="1423794"/>
          </a:xfrm>
          <a:prstGeom prst="cube">
            <a:avLst/>
          </a:prstGeom>
          <a:solidFill>
            <a:srgbClr val="BDFF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a:off x="5219584" y="5160735"/>
            <a:ext cx="1436780" cy="1423794"/>
          </a:xfrm>
          <a:prstGeom prst="cube">
            <a:avLst/>
          </a:prstGeom>
          <a:solidFill>
            <a:srgbClr val="BDFF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方体 18"/>
          <p:cNvSpPr/>
          <p:nvPr/>
        </p:nvSpPr>
        <p:spPr>
          <a:xfrm>
            <a:off x="6494357" y="4293096"/>
            <a:ext cx="1436780" cy="2291433"/>
          </a:xfrm>
          <a:prstGeom prst="cub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933172" y="1691516"/>
            <a:ext cx="3531772"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二人とも壁の向こうが見える！</a:t>
            </a:r>
            <a:endParaRPr kumimoji="1" lang="ja-JP" altLang="en-US" b="1"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1170009" y="1691516"/>
            <a:ext cx="3531772"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妹は壁の向こうが見えない</a:t>
            </a:r>
            <a:r>
              <a:rPr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3" name="角丸四角形 2"/>
          <p:cNvSpPr/>
          <p:nvPr/>
        </p:nvSpPr>
        <p:spPr>
          <a:xfrm>
            <a:off x="395536" y="5813154"/>
            <a:ext cx="3586495" cy="496166"/>
          </a:xfrm>
          <a:prstGeom prst="roundRect">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同じサイズの踏み台だと・・・</a:t>
            </a:r>
          </a:p>
        </p:txBody>
      </p:sp>
      <p:sp>
        <p:nvSpPr>
          <p:cNvPr id="23" name="角丸四角形 22"/>
          <p:cNvSpPr/>
          <p:nvPr/>
        </p:nvSpPr>
        <p:spPr>
          <a:xfrm>
            <a:off x="4430806" y="5813154"/>
            <a:ext cx="4536504" cy="523344"/>
          </a:xfrm>
          <a:prstGeom prst="roundRect">
            <a:avLst/>
          </a:prstGeom>
          <a:solidFill>
            <a:srgbClr val="FF0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個人に合わせてサイズを変えると・・・</a:t>
            </a:r>
          </a:p>
        </p:txBody>
      </p:sp>
      <p:sp>
        <p:nvSpPr>
          <p:cNvPr id="24" name="正方形/長方形 23"/>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pPr marL="274320" indent="-274320" fontAlgn="auto">
              <a:spcAft>
                <a:spcPts val="0"/>
              </a:spcAft>
              <a:buFont typeface="Wingdings"/>
              <a:buNone/>
              <a:defRPr/>
            </a:pPr>
            <a:r>
              <a:rPr lang="ja-JP" altLang="en-US" sz="2000" b="1" dirty="0">
                <a:solidFill>
                  <a:srgbClr val="002060"/>
                </a:solidFill>
                <a:latin typeface="メイリオ" pitchFamily="50" charset="-128"/>
                <a:ea typeface="メイリオ" pitchFamily="50" charset="-128"/>
                <a:cs typeface="メイリオ" pitchFamily="50" charset="-128"/>
              </a:rPr>
              <a:t>まとめ➋　</a:t>
            </a:r>
            <a:r>
              <a:rPr lang="ja-JP" altLang="en-US" sz="1600" b="1" dirty="0">
                <a:solidFill>
                  <a:srgbClr val="002060"/>
                </a:solidFill>
                <a:latin typeface="メイリオ" pitchFamily="50" charset="-128"/>
                <a:ea typeface="メイリオ" pitchFamily="50" charset="-128"/>
                <a:cs typeface="メイリオ" pitchFamily="50" charset="-128"/>
              </a:rPr>
              <a:t>（２つの平等論）</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15</a:t>
            </a:r>
          </a:p>
        </p:txBody>
      </p:sp>
      <p:grpSp>
        <p:nvGrpSpPr>
          <p:cNvPr id="28" name="グループ化 27">
            <a:extLst>
              <a:ext uri="{FF2B5EF4-FFF2-40B4-BE49-F238E27FC236}">
                <a16:creationId xmlns:a16="http://schemas.microsoft.com/office/drawing/2014/main" id="{1A66B422-1157-4EDD-9AB0-A220C7049EC0}"/>
              </a:ext>
            </a:extLst>
          </p:cNvPr>
          <p:cNvGrpSpPr/>
          <p:nvPr/>
        </p:nvGrpSpPr>
        <p:grpSpPr>
          <a:xfrm>
            <a:off x="1310169" y="2374491"/>
            <a:ext cx="893202" cy="2963901"/>
            <a:chOff x="0" y="0"/>
            <a:chExt cx="705055" cy="2238234"/>
          </a:xfrm>
        </p:grpSpPr>
        <p:sp>
          <p:nvSpPr>
            <p:cNvPr id="29" name="楕円 28">
              <a:extLst>
                <a:ext uri="{FF2B5EF4-FFF2-40B4-BE49-F238E27FC236}">
                  <a16:creationId xmlns:a16="http://schemas.microsoft.com/office/drawing/2014/main" id="{4B3AEFB6-98DD-4935-A020-02906D0EC7B8}"/>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0" name="四角形: 角を丸くする 29">
              <a:extLst>
                <a:ext uri="{FF2B5EF4-FFF2-40B4-BE49-F238E27FC236}">
                  <a16:creationId xmlns:a16="http://schemas.microsoft.com/office/drawing/2014/main" id="{01E8591D-DB3D-45C1-81BD-50FCEF263ACE}"/>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 name="正方形/長方形 30">
              <a:extLst>
                <a:ext uri="{FF2B5EF4-FFF2-40B4-BE49-F238E27FC236}">
                  <a16:creationId xmlns:a16="http://schemas.microsoft.com/office/drawing/2014/main" id="{E5696DEA-4728-4B0A-A9CC-7750361DA1D0}"/>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2" name="正方形/長方形 31">
              <a:extLst>
                <a:ext uri="{FF2B5EF4-FFF2-40B4-BE49-F238E27FC236}">
                  <a16:creationId xmlns:a16="http://schemas.microsoft.com/office/drawing/2014/main" id="{2D5D60F0-C46C-4CB6-A7A3-F31EA6F523C8}"/>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3" name="正方形/長方形 32">
              <a:extLst>
                <a:ext uri="{FF2B5EF4-FFF2-40B4-BE49-F238E27FC236}">
                  <a16:creationId xmlns:a16="http://schemas.microsoft.com/office/drawing/2014/main" id="{84DED794-6787-4FF3-AE5B-A1391379C968}"/>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4" name="正方形/長方形 33">
              <a:extLst>
                <a:ext uri="{FF2B5EF4-FFF2-40B4-BE49-F238E27FC236}">
                  <a16:creationId xmlns:a16="http://schemas.microsoft.com/office/drawing/2014/main" id="{7D6EE6D6-B5B8-48DF-82A7-36F240F8D204}"/>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grpSp>
        <p:nvGrpSpPr>
          <p:cNvPr id="42" name="グループ化 41">
            <a:extLst>
              <a:ext uri="{FF2B5EF4-FFF2-40B4-BE49-F238E27FC236}">
                <a16:creationId xmlns:a16="http://schemas.microsoft.com/office/drawing/2014/main" id="{41FE6E96-323C-47D4-891C-3DD2DA366B9B}"/>
              </a:ext>
            </a:extLst>
          </p:cNvPr>
          <p:cNvGrpSpPr/>
          <p:nvPr/>
        </p:nvGrpSpPr>
        <p:grpSpPr>
          <a:xfrm>
            <a:off x="6838651" y="2282751"/>
            <a:ext cx="815797" cy="2212271"/>
            <a:chOff x="0" y="0"/>
            <a:chExt cx="705055" cy="2238234"/>
          </a:xfrm>
        </p:grpSpPr>
        <p:sp>
          <p:nvSpPr>
            <p:cNvPr id="43" name="楕円 42">
              <a:extLst>
                <a:ext uri="{FF2B5EF4-FFF2-40B4-BE49-F238E27FC236}">
                  <a16:creationId xmlns:a16="http://schemas.microsoft.com/office/drawing/2014/main" id="{6090AF4C-CCD4-406F-8DD2-0CC95CE2BB55}"/>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44" name="四角形: 角を丸くする 43">
              <a:extLst>
                <a:ext uri="{FF2B5EF4-FFF2-40B4-BE49-F238E27FC236}">
                  <a16:creationId xmlns:a16="http://schemas.microsoft.com/office/drawing/2014/main" id="{8DDFBD93-88E1-4314-A3AA-FD514CE85BC7}"/>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45" name="正方形/長方形 44">
              <a:extLst>
                <a:ext uri="{FF2B5EF4-FFF2-40B4-BE49-F238E27FC236}">
                  <a16:creationId xmlns:a16="http://schemas.microsoft.com/office/drawing/2014/main" id="{93B216BF-1E5F-4421-909B-457D841A9656}"/>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46" name="正方形/長方形 45">
              <a:extLst>
                <a:ext uri="{FF2B5EF4-FFF2-40B4-BE49-F238E27FC236}">
                  <a16:creationId xmlns:a16="http://schemas.microsoft.com/office/drawing/2014/main" id="{A6A140CF-0A75-40CF-8618-DA080959CD71}"/>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47" name="正方形/長方形 46">
              <a:extLst>
                <a:ext uri="{FF2B5EF4-FFF2-40B4-BE49-F238E27FC236}">
                  <a16:creationId xmlns:a16="http://schemas.microsoft.com/office/drawing/2014/main" id="{F7ADB2F4-6E84-4E0D-802E-13EACD5CC186}"/>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48" name="正方形/長方形 47">
              <a:extLst>
                <a:ext uri="{FF2B5EF4-FFF2-40B4-BE49-F238E27FC236}">
                  <a16:creationId xmlns:a16="http://schemas.microsoft.com/office/drawing/2014/main" id="{18EBB8C9-B16E-44BD-AFE2-ABBE2698D045}"/>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grpSp>
        <p:nvGrpSpPr>
          <p:cNvPr id="49" name="グループ化 48">
            <a:extLst>
              <a:ext uri="{FF2B5EF4-FFF2-40B4-BE49-F238E27FC236}">
                <a16:creationId xmlns:a16="http://schemas.microsoft.com/office/drawing/2014/main" id="{D9448319-9D6C-494E-B563-B348FBEEB1BB}"/>
              </a:ext>
            </a:extLst>
          </p:cNvPr>
          <p:cNvGrpSpPr/>
          <p:nvPr/>
        </p:nvGrpSpPr>
        <p:grpSpPr>
          <a:xfrm>
            <a:off x="5507455" y="2356755"/>
            <a:ext cx="893202" cy="2963901"/>
            <a:chOff x="0" y="0"/>
            <a:chExt cx="705055" cy="2238234"/>
          </a:xfrm>
        </p:grpSpPr>
        <p:sp>
          <p:nvSpPr>
            <p:cNvPr id="50" name="楕円 49">
              <a:extLst>
                <a:ext uri="{FF2B5EF4-FFF2-40B4-BE49-F238E27FC236}">
                  <a16:creationId xmlns:a16="http://schemas.microsoft.com/office/drawing/2014/main" id="{87DD6914-1204-4777-B0DD-63828E95C1DC}"/>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1" name="四角形: 角を丸くする 50">
              <a:extLst>
                <a:ext uri="{FF2B5EF4-FFF2-40B4-BE49-F238E27FC236}">
                  <a16:creationId xmlns:a16="http://schemas.microsoft.com/office/drawing/2014/main" id="{51DD4A53-CA63-4F7A-9550-AF199E1CB0CB}"/>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2" name="正方形/長方形 51">
              <a:extLst>
                <a:ext uri="{FF2B5EF4-FFF2-40B4-BE49-F238E27FC236}">
                  <a16:creationId xmlns:a16="http://schemas.microsoft.com/office/drawing/2014/main" id="{3B5749E0-43E5-42AF-A250-42A100AFCDF5}"/>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53" name="正方形/長方形 52">
              <a:extLst>
                <a:ext uri="{FF2B5EF4-FFF2-40B4-BE49-F238E27FC236}">
                  <a16:creationId xmlns:a16="http://schemas.microsoft.com/office/drawing/2014/main" id="{34F7F584-682A-46AA-8F87-AE735D00DC72}"/>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54" name="正方形/長方形 53">
              <a:extLst>
                <a:ext uri="{FF2B5EF4-FFF2-40B4-BE49-F238E27FC236}">
                  <a16:creationId xmlns:a16="http://schemas.microsoft.com/office/drawing/2014/main" id="{83B0B8BF-6264-4AA9-BA4A-3B6BBCC74CBF}"/>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55" name="正方形/長方形 54">
              <a:extLst>
                <a:ext uri="{FF2B5EF4-FFF2-40B4-BE49-F238E27FC236}">
                  <a16:creationId xmlns:a16="http://schemas.microsoft.com/office/drawing/2014/main" id="{31AD24C9-7263-45ED-A9E5-B85E93C55833}"/>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grpSp>
        <p:nvGrpSpPr>
          <p:cNvPr id="56" name="グループ化 55">
            <a:extLst>
              <a:ext uri="{FF2B5EF4-FFF2-40B4-BE49-F238E27FC236}">
                <a16:creationId xmlns:a16="http://schemas.microsoft.com/office/drawing/2014/main" id="{C04CE9AE-FCF8-40D9-A05E-B776C435DB9D}"/>
              </a:ext>
            </a:extLst>
          </p:cNvPr>
          <p:cNvGrpSpPr/>
          <p:nvPr/>
        </p:nvGrpSpPr>
        <p:grpSpPr>
          <a:xfrm>
            <a:off x="2686413" y="3104365"/>
            <a:ext cx="815797" cy="2212271"/>
            <a:chOff x="0" y="0"/>
            <a:chExt cx="705055" cy="2238234"/>
          </a:xfrm>
        </p:grpSpPr>
        <p:sp>
          <p:nvSpPr>
            <p:cNvPr id="57" name="楕円 56">
              <a:extLst>
                <a:ext uri="{FF2B5EF4-FFF2-40B4-BE49-F238E27FC236}">
                  <a16:creationId xmlns:a16="http://schemas.microsoft.com/office/drawing/2014/main" id="{8A3E4E2F-EEBC-4E4D-AC6F-FCB5F766F1C8}"/>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8" name="四角形: 角を丸くする 57">
              <a:extLst>
                <a:ext uri="{FF2B5EF4-FFF2-40B4-BE49-F238E27FC236}">
                  <a16:creationId xmlns:a16="http://schemas.microsoft.com/office/drawing/2014/main" id="{F67C9CBC-6198-4BA3-BABB-CE0999C60BDF}"/>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9" name="正方形/長方形 58">
              <a:extLst>
                <a:ext uri="{FF2B5EF4-FFF2-40B4-BE49-F238E27FC236}">
                  <a16:creationId xmlns:a16="http://schemas.microsoft.com/office/drawing/2014/main" id="{AA4BCA94-218E-42A6-909B-9A7E75495B8D}"/>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60" name="正方形/長方形 59">
              <a:extLst>
                <a:ext uri="{FF2B5EF4-FFF2-40B4-BE49-F238E27FC236}">
                  <a16:creationId xmlns:a16="http://schemas.microsoft.com/office/drawing/2014/main" id="{C3F261DC-0348-4557-8F67-8D8E37387036}"/>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61" name="正方形/長方形 60">
              <a:extLst>
                <a:ext uri="{FF2B5EF4-FFF2-40B4-BE49-F238E27FC236}">
                  <a16:creationId xmlns:a16="http://schemas.microsoft.com/office/drawing/2014/main" id="{DAFC868A-65FC-4292-A74E-72A76A576729}"/>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62" name="正方形/長方形 61">
              <a:extLst>
                <a:ext uri="{FF2B5EF4-FFF2-40B4-BE49-F238E27FC236}">
                  <a16:creationId xmlns:a16="http://schemas.microsoft.com/office/drawing/2014/main" id="{C7A23807-021D-4D79-A6CA-2ED1EE1F799C}"/>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spTree>
    <p:extLst>
      <p:ext uri="{BB962C8B-B14F-4D97-AF65-F5344CB8AC3E}">
        <p14:creationId xmlns:p14="http://schemas.microsoft.com/office/powerpoint/2010/main" val="103689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rotWithShape="1">
          <a:blip r:embed="rId3">
            <a:extLst>
              <a:ext uri="{28A0092B-C50C-407E-A947-70E740481C1C}">
                <a14:useLocalDpi xmlns:a14="http://schemas.microsoft.com/office/drawing/2010/main" val="0"/>
              </a:ext>
            </a:extLst>
          </a:blip>
          <a:srcRect r="18589"/>
          <a:stretch/>
        </p:blipFill>
        <p:spPr>
          <a:xfrm>
            <a:off x="4933173" y="2786796"/>
            <a:ext cx="4103324" cy="413929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6796"/>
            <a:ext cx="5040241" cy="4139298"/>
          </a:xfrm>
          <a:prstGeom prst="rect">
            <a:avLst/>
          </a:prstGeom>
        </p:spPr>
      </p:pic>
      <p:sp>
        <p:nvSpPr>
          <p:cNvPr id="9" name="角丸四角形 8"/>
          <p:cNvSpPr/>
          <p:nvPr/>
        </p:nvSpPr>
        <p:spPr>
          <a:xfrm>
            <a:off x="3076670" y="1117240"/>
            <a:ext cx="2376264" cy="864096"/>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環境の整備</a:t>
            </a:r>
          </a:p>
        </p:txBody>
      </p:sp>
      <p:sp>
        <p:nvSpPr>
          <p:cNvPr id="21" name="テキスト ボックス 20"/>
          <p:cNvSpPr txBox="1"/>
          <p:nvPr/>
        </p:nvSpPr>
        <p:spPr>
          <a:xfrm>
            <a:off x="1849627" y="2163841"/>
            <a:ext cx="6630404"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壁をフェンスに変えて、誰にでも見れるようにする！</a:t>
            </a:r>
            <a:endParaRPr kumimoji="1" lang="ja-JP" altLang="en-US" b="1"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pPr marL="274320" indent="-274320" fontAlgn="auto">
              <a:spcAft>
                <a:spcPts val="0"/>
              </a:spcAft>
              <a:buFont typeface="Wingdings"/>
              <a:buNone/>
              <a:defRPr/>
            </a:pPr>
            <a:r>
              <a:rPr lang="ja-JP" altLang="en-US" sz="2000" b="1" dirty="0">
                <a:solidFill>
                  <a:srgbClr val="002060"/>
                </a:solidFill>
                <a:latin typeface="メイリオ" pitchFamily="50" charset="-128"/>
                <a:ea typeface="メイリオ" pitchFamily="50" charset="-128"/>
                <a:cs typeface="メイリオ" pitchFamily="50" charset="-128"/>
              </a:rPr>
              <a:t>まとめ❸　</a:t>
            </a:r>
            <a:r>
              <a:rPr lang="ja-JP" altLang="en-US" sz="1600" b="1" dirty="0">
                <a:solidFill>
                  <a:srgbClr val="002060"/>
                </a:solidFill>
                <a:latin typeface="メイリオ" pitchFamily="50" charset="-128"/>
                <a:ea typeface="メイリオ" pitchFamily="50" charset="-128"/>
                <a:cs typeface="メイリオ" pitchFamily="50" charset="-128"/>
              </a:rPr>
              <a:t>（２つの平等論）</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16</a:t>
            </a:r>
          </a:p>
        </p:txBody>
      </p:sp>
      <p:grpSp>
        <p:nvGrpSpPr>
          <p:cNvPr id="14" name="グループ化 13">
            <a:extLst>
              <a:ext uri="{FF2B5EF4-FFF2-40B4-BE49-F238E27FC236}">
                <a16:creationId xmlns:a16="http://schemas.microsoft.com/office/drawing/2014/main" id="{285FCEEE-8C60-410F-9271-79CECC5F2C61}"/>
              </a:ext>
            </a:extLst>
          </p:cNvPr>
          <p:cNvGrpSpPr/>
          <p:nvPr/>
        </p:nvGrpSpPr>
        <p:grpSpPr>
          <a:xfrm>
            <a:off x="5811907" y="4521575"/>
            <a:ext cx="815797" cy="2212271"/>
            <a:chOff x="0" y="0"/>
            <a:chExt cx="705055" cy="2238234"/>
          </a:xfrm>
        </p:grpSpPr>
        <p:sp>
          <p:nvSpPr>
            <p:cNvPr id="15" name="楕円 14">
              <a:extLst>
                <a:ext uri="{FF2B5EF4-FFF2-40B4-BE49-F238E27FC236}">
                  <a16:creationId xmlns:a16="http://schemas.microsoft.com/office/drawing/2014/main" id="{C355E2E9-06A9-4471-A10B-1053CCA10BEB}"/>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6" name="四角形: 角を丸くする 15">
              <a:extLst>
                <a:ext uri="{FF2B5EF4-FFF2-40B4-BE49-F238E27FC236}">
                  <a16:creationId xmlns:a16="http://schemas.microsoft.com/office/drawing/2014/main" id="{2CF4B9D5-C780-4B2A-8920-618CC2368E87}"/>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 name="正方形/長方形 16">
              <a:extLst>
                <a:ext uri="{FF2B5EF4-FFF2-40B4-BE49-F238E27FC236}">
                  <a16:creationId xmlns:a16="http://schemas.microsoft.com/office/drawing/2014/main" id="{AEFA5438-F861-46AF-9E65-3D86D9E6FAA0}"/>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19" name="正方形/長方形 18">
              <a:extLst>
                <a:ext uri="{FF2B5EF4-FFF2-40B4-BE49-F238E27FC236}">
                  <a16:creationId xmlns:a16="http://schemas.microsoft.com/office/drawing/2014/main" id="{4F52FFDA-AB7E-4410-BB5F-6B2241316BBF}"/>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22" name="正方形/長方形 21">
              <a:extLst>
                <a:ext uri="{FF2B5EF4-FFF2-40B4-BE49-F238E27FC236}">
                  <a16:creationId xmlns:a16="http://schemas.microsoft.com/office/drawing/2014/main" id="{761636F4-9CFF-438F-B1A2-91ACB90373C4}"/>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23" name="正方形/長方形 22">
              <a:extLst>
                <a:ext uri="{FF2B5EF4-FFF2-40B4-BE49-F238E27FC236}">
                  <a16:creationId xmlns:a16="http://schemas.microsoft.com/office/drawing/2014/main" id="{6A0FAB91-B925-4365-8963-B1D0A8845E44}"/>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grpSp>
        <p:nvGrpSpPr>
          <p:cNvPr id="29" name="グループ化 28">
            <a:extLst>
              <a:ext uri="{FF2B5EF4-FFF2-40B4-BE49-F238E27FC236}">
                <a16:creationId xmlns:a16="http://schemas.microsoft.com/office/drawing/2014/main" id="{463633FD-E834-4721-AB08-41E5A68B6DBE}"/>
              </a:ext>
            </a:extLst>
          </p:cNvPr>
          <p:cNvGrpSpPr/>
          <p:nvPr/>
        </p:nvGrpSpPr>
        <p:grpSpPr>
          <a:xfrm>
            <a:off x="3376165" y="3769945"/>
            <a:ext cx="893202" cy="2963901"/>
            <a:chOff x="0" y="0"/>
            <a:chExt cx="705055" cy="2238234"/>
          </a:xfrm>
        </p:grpSpPr>
        <p:sp>
          <p:nvSpPr>
            <p:cNvPr id="30" name="楕円 29">
              <a:extLst>
                <a:ext uri="{FF2B5EF4-FFF2-40B4-BE49-F238E27FC236}">
                  <a16:creationId xmlns:a16="http://schemas.microsoft.com/office/drawing/2014/main" id="{08374729-380E-4367-8C02-EE20FB7F29BA}"/>
                </a:ext>
              </a:extLst>
            </p:cNvPr>
            <p:cNvSpPr/>
            <p:nvPr/>
          </p:nvSpPr>
          <p:spPr>
            <a:xfrm>
              <a:off x="175107" y="0"/>
              <a:ext cx="354842" cy="354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1" name="四角形: 角を丸くする 30">
              <a:extLst>
                <a:ext uri="{FF2B5EF4-FFF2-40B4-BE49-F238E27FC236}">
                  <a16:creationId xmlns:a16="http://schemas.microsoft.com/office/drawing/2014/main" id="{D8FA0A1E-2BAB-4973-BD8A-DF95A1B8B800}"/>
                </a:ext>
              </a:extLst>
            </p:cNvPr>
            <p:cNvSpPr/>
            <p:nvPr/>
          </p:nvSpPr>
          <p:spPr>
            <a:xfrm>
              <a:off x="175107" y="395786"/>
              <a:ext cx="354842" cy="83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2" name="正方形/長方形 31">
              <a:extLst>
                <a:ext uri="{FF2B5EF4-FFF2-40B4-BE49-F238E27FC236}">
                  <a16:creationId xmlns:a16="http://schemas.microsoft.com/office/drawing/2014/main" id="{776825B0-7B38-4A1E-9D9A-9AF90E78C73C}"/>
                </a:ext>
              </a:extLst>
            </p:cNvPr>
            <p:cNvSpPr/>
            <p:nvPr/>
          </p:nvSpPr>
          <p:spPr>
            <a:xfrm flipH="1">
              <a:off x="175106"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3" name="正方形/長方形 32">
              <a:extLst>
                <a:ext uri="{FF2B5EF4-FFF2-40B4-BE49-F238E27FC236}">
                  <a16:creationId xmlns:a16="http://schemas.microsoft.com/office/drawing/2014/main" id="{49476EF5-9993-411C-85C7-7C4FBEFA8604}"/>
                </a:ext>
              </a:extLst>
            </p:cNvPr>
            <p:cNvSpPr/>
            <p:nvPr/>
          </p:nvSpPr>
          <p:spPr>
            <a:xfrm flipH="1">
              <a:off x="395745" y="1245359"/>
              <a:ext cx="122831" cy="99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4" name="正方形/長方形 33">
              <a:extLst>
                <a:ext uri="{FF2B5EF4-FFF2-40B4-BE49-F238E27FC236}">
                  <a16:creationId xmlns:a16="http://schemas.microsoft.com/office/drawing/2014/main" id="{2BFF456D-55AE-49C9-B795-10D0E42E55C0}"/>
                </a:ext>
              </a:extLst>
            </p:cNvPr>
            <p:cNvSpPr/>
            <p:nvPr/>
          </p:nvSpPr>
          <p:spPr>
            <a:xfrm rot="395391" flipH="1">
              <a:off x="0" y="515979"/>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sp>
          <p:nvSpPr>
            <p:cNvPr id="35" name="正方形/長方形 34">
              <a:extLst>
                <a:ext uri="{FF2B5EF4-FFF2-40B4-BE49-F238E27FC236}">
                  <a16:creationId xmlns:a16="http://schemas.microsoft.com/office/drawing/2014/main" id="{DF6487C3-B0AF-4E03-9800-420E5F6788AE}"/>
                </a:ext>
              </a:extLst>
            </p:cNvPr>
            <p:cNvSpPr/>
            <p:nvPr/>
          </p:nvSpPr>
          <p:spPr>
            <a:xfrm rot="21204609">
              <a:off x="579823" y="527246"/>
              <a:ext cx="125232" cy="59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a:t>　　　</a:t>
              </a:r>
            </a:p>
          </p:txBody>
        </p:sp>
      </p:grpSp>
    </p:spTree>
    <p:extLst>
      <p:ext uri="{BB962C8B-B14F-4D97-AF65-F5344CB8AC3E}">
        <p14:creationId xmlns:p14="http://schemas.microsoft.com/office/powerpoint/2010/main" val="220609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6315974" y="2852936"/>
            <a:ext cx="2547593" cy="3600000"/>
          </a:xfrm>
          <a:prstGeom prst="rect">
            <a:avLst/>
          </a:prstGeom>
          <a:ln>
            <a:solidFill>
              <a:srgbClr val="FF0000"/>
            </a:solidFill>
          </a:ln>
        </p:spPr>
      </p:pic>
      <p:sp>
        <p:nvSpPr>
          <p:cNvPr id="8" name="正方形/長方形 7"/>
          <p:cNvSpPr/>
          <p:nvPr/>
        </p:nvSpPr>
        <p:spPr>
          <a:xfrm>
            <a:off x="-180528" y="799284"/>
            <a:ext cx="9145016" cy="1631216"/>
          </a:xfrm>
          <a:prstGeom prst="rect">
            <a:avLst/>
          </a:prstGeom>
        </p:spPr>
        <p:txBody>
          <a:bodyPr wrap="square">
            <a:spAutoFit/>
          </a:bodyPr>
          <a:lstStyle/>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　</a:t>
            </a:r>
            <a:r>
              <a:rPr lang="ja-JP" altLang="en-US" sz="2000" b="1" dirty="0">
                <a:solidFill>
                  <a:srgbClr val="FF0000"/>
                </a:solidFill>
                <a:latin typeface="メイリオ" pitchFamily="50" charset="-128"/>
                <a:ea typeface="メイリオ" pitchFamily="50" charset="-128"/>
                <a:cs typeface="メイリオ" pitchFamily="50" charset="-128"/>
              </a:rPr>
              <a:t>ヘルプマーク</a:t>
            </a:r>
            <a:r>
              <a:rPr lang="ja-JP" altLang="en-US" sz="2000" dirty="0">
                <a:latin typeface="メイリオ" pitchFamily="50" charset="-128"/>
                <a:ea typeface="メイリオ" pitchFamily="50" charset="-128"/>
                <a:cs typeface="メイリオ" pitchFamily="50" charset="-128"/>
              </a:rPr>
              <a:t>は、内部障害や精神障害など、外見からは分からなくても</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援助や配慮を必要としている方々が周囲の方に配慮を必要としていること</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を知らせることができるマークです。</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ヘルプマークを身に付けた方を見かけたら、電車・バス内で席をゆずる、</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困っているようであれば声をかける等、思いやりのある行動をしましょう。</a:t>
            </a:r>
            <a:endParaRPr lang="en-US" altLang="ja-JP" sz="2000"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285" t="19580" r="68000" b="23622"/>
          <a:stretch/>
        </p:blipFill>
        <p:spPr>
          <a:xfrm>
            <a:off x="3441251" y="2852936"/>
            <a:ext cx="2664768" cy="3600000"/>
          </a:xfrm>
          <a:prstGeom prst="rect">
            <a:avLst/>
          </a:prstGeom>
          <a:ln>
            <a:solidFill>
              <a:srgbClr val="FF0000"/>
            </a:solidFill>
          </a:ln>
        </p:spPr>
      </p:pic>
      <p:sp>
        <p:nvSpPr>
          <p:cNvPr id="2" name="テキスト ボックス 1"/>
          <p:cNvSpPr txBox="1"/>
          <p:nvPr/>
        </p:nvSpPr>
        <p:spPr>
          <a:xfrm>
            <a:off x="107504" y="2831445"/>
            <a:ext cx="3417195" cy="3477875"/>
          </a:xfrm>
          <a:prstGeom prst="rect">
            <a:avLst/>
          </a:prstGeom>
          <a:noFill/>
        </p:spPr>
        <p:txBody>
          <a:bodyPr wrap="square" rtlCol="0">
            <a:spAutoFit/>
          </a:bodyPr>
          <a:lstStyle/>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a:t>
            </a:r>
            <a:r>
              <a:rPr lang="ja-JP" altLang="en-US" sz="2000" b="1" dirty="0">
                <a:solidFill>
                  <a:srgbClr val="FF0000"/>
                </a:solidFill>
                <a:latin typeface="メイリオ" pitchFamily="50" charset="-128"/>
                <a:ea typeface="メイリオ" pitchFamily="50" charset="-128"/>
                <a:cs typeface="メイリオ" pitchFamily="50" charset="-128"/>
              </a:rPr>
              <a:t>ヘルプカード</a:t>
            </a:r>
            <a:r>
              <a:rPr lang="ja-JP" altLang="en-US" sz="2000" dirty="0">
                <a:latin typeface="メイリオ" pitchFamily="50" charset="-128"/>
                <a:ea typeface="メイリオ" pitchFamily="50" charset="-128"/>
                <a:cs typeface="メイリオ" pitchFamily="50" charset="-128"/>
              </a:rPr>
              <a:t>には、</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緊急連絡先や支援内容等が記載されています。</a:t>
            </a:r>
            <a:endParaRPr lang="en-US" altLang="ja-JP" sz="2000" dirty="0">
              <a:latin typeface="メイリオ" pitchFamily="50" charset="-128"/>
              <a:ea typeface="メイリオ" pitchFamily="50" charset="-128"/>
              <a:cs typeface="メイリオ" pitchFamily="50" charset="-128"/>
            </a:endParaRPr>
          </a:p>
          <a:p>
            <a:pPr marL="274320" indent="-274320" fontAlgn="auto">
              <a:spcAft>
                <a:spcPts val="0"/>
              </a:spcAft>
              <a:buFont typeface="Wingdings"/>
              <a:buNone/>
              <a:defRPr/>
            </a:pPr>
            <a:r>
              <a:rPr lang="ja-JP" altLang="en-US" sz="2000" dirty="0">
                <a:latin typeface="メイリオ" pitchFamily="50" charset="-128"/>
                <a:ea typeface="メイリオ" pitchFamily="50" charset="-128"/>
                <a:cs typeface="メイリオ" pitchFamily="50" charset="-128"/>
              </a:rPr>
              <a:t>　　障害のある人がヘルプカードを普段から身につけておくことで、緊急時や災害時、困った際に、周囲の配慮や手助けをお願いしやすくするものです。</a:t>
            </a:r>
            <a:endParaRPr lang="en-US" altLang="ja-JP" sz="2000" dirty="0">
              <a:latin typeface="メイリオ" pitchFamily="50" charset="-128"/>
              <a:ea typeface="メイリオ" pitchFamily="50" charset="-128"/>
              <a:cs typeface="メイリオ" pitchFamily="50" charset="-128"/>
            </a:endParaRPr>
          </a:p>
          <a:p>
            <a:endParaRPr kumimoji="1" lang="ja-JP" altLang="en-US" sz="2000" dirty="0"/>
          </a:p>
        </p:txBody>
      </p:sp>
      <p:sp>
        <p:nvSpPr>
          <p:cNvPr id="11" name="正方形/長方形 10"/>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pPr marL="274320" indent="-274320" fontAlgn="auto">
              <a:spcAft>
                <a:spcPts val="0"/>
              </a:spcAft>
              <a:buFont typeface="Wingdings"/>
              <a:buNone/>
              <a:defRPr/>
            </a:pPr>
            <a:r>
              <a:rPr lang="ja-JP" altLang="en-US" sz="2000" b="1" dirty="0">
                <a:solidFill>
                  <a:srgbClr val="002060"/>
                </a:solidFill>
                <a:latin typeface="メイリオ" pitchFamily="50" charset="-128"/>
                <a:ea typeface="メイリオ" pitchFamily="50" charset="-128"/>
                <a:cs typeface="メイリオ" pitchFamily="50" charset="-128"/>
              </a:rPr>
              <a:t>ヘルプマーク</a:t>
            </a:r>
            <a:r>
              <a:rPr lang="ja-JP" altLang="en-US" b="1" dirty="0">
                <a:solidFill>
                  <a:srgbClr val="002060"/>
                </a:solidFill>
                <a:latin typeface="メイリオ" pitchFamily="50" charset="-128"/>
                <a:ea typeface="メイリオ" pitchFamily="50" charset="-128"/>
                <a:cs typeface="メイリオ" pitchFamily="50" charset="-128"/>
              </a:rPr>
              <a:t>と</a:t>
            </a:r>
            <a:r>
              <a:rPr lang="ja-JP" altLang="en-US" sz="2000" b="1" dirty="0">
                <a:solidFill>
                  <a:srgbClr val="002060"/>
                </a:solidFill>
                <a:latin typeface="メイリオ" pitchFamily="50" charset="-128"/>
                <a:ea typeface="メイリオ" pitchFamily="50" charset="-128"/>
                <a:cs typeface="メイリオ" pitchFamily="50" charset="-128"/>
              </a:rPr>
              <a:t>ヘルプカード</a:t>
            </a:r>
            <a:r>
              <a:rPr lang="ja-JP" altLang="en-US" b="1" dirty="0">
                <a:solidFill>
                  <a:srgbClr val="002060"/>
                </a:solidFill>
                <a:latin typeface="メイリオ" pitchFamily="50" charset="-128"/>
                <a:ea typeface="メイリオ" pitchFamily="50" charset="-128"/>
                <a:cs typeface="メイリオ" pitchFamily="50" charset="-128"/>
              </a:rPr>
              <a:t>について</a:t>
            </a:r>
            <a:endParaRPr lang="en-US" altLang="ja-JP" b="1" dirty="0">
              <a:solidFill>
                <a:srgbClr val="002060"/>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17</a:t>
            </a:r>
          </a:p>
        </p:txBody>
      </p:sp>
    </p:spTree>
    <p:extLst>
      <p:ext uri="{BB962C8B-B14F-4D97-AF65-F5344CB8AC3E}">
        <p14:creationId xmlns:p14="http://schemas.microsoft.com/office/powerpoint/2010/main" val="246884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885" y="772154"/>
            <a:ext cx="4301314" cy="6085845"/>
          </a:xfrm>
          <a:prstGeom prst="rect">
            <a:avLst/>
          </a:prstGeom>
        </p:spPr>
      </p:pic>
      <p:sp>
        <p:nvSpPr>
          <p:cNvPr id="9" name="タイトル 8"/>
          <p:cNvSpPr>
            <a:spLocks noGrp="1"/>
          </p:cNvSpPr>
          <p:nvPr>
            <p:ph type="title"/>
          </p:nvPr>
        </p:nvSpPr>
        <p:spPr>
          <a:xfrm>
            <a:off x="22224" y="1706118"/>
            <a:ext cx="4798796" cy="5105012"/>
          </a:xfrm>
        </p:spPr>
        <p:txBody>
          <a:bodyPr anchor="t" anchorCtr="0">
            <a:normAutofit/>
          </a:bodyPr>
          <a:lstStyle/>
          <a:p>
            <a:pPr algn="l"/>
            <a:r>
              <a:rPr kumimoji="1" lang="ja-JP" altLang="en-US" sz="2000" b="1" dirty="0">
                <a:latin typeface="メイリオ" pitchFamily="50" charset="-128"/>
                <a:ea typeface="メイリオ" pitchFamily="50" charset="-128"/>
                <a:cs typeface="メイリオ" pitchFamily="50" charset="-128"/>
              </a:rPr>
              <a:t>　平成２８年４月１日、障害者差別解消法</a:t>
            </a:r>
            <a:r>
              <a:rPr kumimoji="1" lang="ja-JP" altLang="en-US" sz="2000" dirty="0">
                <a:latin typeface="メイリオ" pitchFamily="50" charset="-128"/>
                <a:ea typeface="メイリオ" pitchFamily="50" charset="-128"/>
                <a:cs typeface="メイリオ" pitchFamily="50" charset="-128"/>
              </a:rPr>
              <a:t>（障害を理由とする差別の解消の推進に関する法律）</a:t>
            </a:r>
            <a:r>
              <a:rPr kumimoji="1" lang="ja-JP" altLang="en-US" sz="2000" b="1" dirty="0">
                <a:latin typeface="メイリオ" pitchFamily="50" charset="-128"/>
                <a:ea typeface="メイリオ" pitchFamily="50" charset="-128"/>
                <a:cs typeface="メイリオ" pitchFamily="50" charset="-128"/>
              </a:rPr>
              <a:t>が施行されました。</a:t>
            </a:r>
            <a:br>
              <a:rPr kumimoji="1" lang="en-US" altLang="ja-JP" sz="2000" b="1" dirty="0">
                <a:latin typeface="メイリオ" pitchFamily="50" charset="-128"/>
                <a:ea typeface="メイリオ" pitchFamily="50" charset="-128"/>
                <a:cs typeface="メイリオ" pitchFamily="50" charset="-128"/>
              </a:rPr>
            </a:br>
            <a:br>
              <a:rPr kumimoji="1" lang="en-US" altLang="ja-JP" sz="2000" b="1" dirty="0">
                <a:latin typeface="メイリオ" pitchFamily="50" charset="-128"/>
                <a:ea typeface="メイリオ" pitchFamily="50" charset="-128"/>
                <a:cs typeface="メイリオ" pitchFamily="50" charset="-128"/>
              </a:rPr>
            </a:br>
            <a:r>
              <a:rPr lang="ja-JP" altLang="en-US" sz="2000" b="1" dirty="0">
                <a:latin typeface="メイリオ" pitchFamily="50" charset="-128"/>
                <a:ea typeface="メイリオ" pitchFamily="50" charset="-128"/>
                <a:cs typeface="メイリオ" pitchFamily="50" charset="-128"/>
              </a:rPr>
              <a:t>　</a:t>
            </a:r>
            <a:r>
              <a:rPr lang="ja-JP" altLang="en-US" sz="2000" dirty="0">
                <a:latin typeface="メイリオ" panose="020B0604030504040204" pitchFamily="50" charset="-128"/>
                <a:ea typeface="メイリオ" panose="020B0604030504040204" pitchFamily="50" charset="-128"/>
              </a:rPr>
              <a:t>この法律は、障害のある人への差別を無くすことで、障害のある人もない人も共に生きる社会をつくることを目指しています。</a:t>
            </a:r>
            <a:br>
              <a:rPr lang="en-US" altLang="ja-JP" sz="2000" dirty="0">
                <a:latin typeface="メイリオ" pitchFamily="50" charset="-128"/>
                <a:ea typeface="メイリオ" pitchFamily="50" charset="-128"/>
                <a:cs typeface="メイリオ" pitchFamily="50" charset="-128"/>
              </a:rPr>
            </a:br>
            <a:br>
              <a:rPr lang="en-US" altLang="ja-JP" sz="2000" dirty="0">
                <a:latin typeface="メイリオ" pitchFamily="50" charset="-128"/>
                <a:ea typeface="メイリオ" pitchFamily="50" charset="-128"/>
                <a:cs typeface="メイリオ" pitchFamily="50" charset="-128"/>
              </a:rPr>
            </a:br>
            <a:r>
              <a:rPr lang="ja-JP" altLang="en-US" sz="2000" dirty="0">
                <a:latin typeface="メイリオ" pitchFamily="50" charset="-128"/>
                <a:ea typeface="メイリオ" pitchFamily="50" charset="-128"/>
                <a:cs typeface="メイリオ" pitchFamily="50" charset="-128"/>
              </a:rPr>
              <a:t>　そのため、</a:t>
            </a:r>
            <a:r>
              <a:rPr lang="ja-JP" altLang="en-US" sz="2000" b="1" dirty="0">
                <a:latin typeface="メイリオ" pitchFamily="50" charset="-128"/>
                <a:ea typeface="メイリオ" pitchFamily="50" charset="-128"/>
                <a:cs typeface="メイリオ" pitchFamily="50" charset="-128"/>
              </a:rPr>
              <a:t>私たちは「障害」とは何か、「障害」とは日常生活や社会生活のどこにあるものかを理解しておくことが必要</a:t>
            </a:r>
            <a:r>
              <a:rPr lang="ja-JP" altLang="en-US" sz="2000" dirty="0">
                <a:latin typeface="メイリオ" pitchFamily="50" charset="-128"/>
                <a:ea typeface="メイリオ" pitchFamily="50" charset="-128"/>
                <a:cs typeface="メイリオ" pitchFamily="50" charset="-128"/>
              </a:rPr>
              <a:t>となってきます</a:t>
            </a:r>
            <a:r>
              <a:rPr lang="ja-JP" altLang="en-US" sz="2000" b="1" dirty="0">
                <a:latin typeface="メイリオ" pitchFamily="50" charset="-128"/>
                <a:ea typeface="メイリオ" pitchFamily="50" charset="-128"/>
                <a:cs typeface="メイリオ" pitchFamily="50" charset="-128"/>
              </a:rPr>
              <a:t>。</a:t>
            </a:r>
            <a:endParaRPr kumimoji="1" lang="ja-JP" altLang="en-US" sz="2000" b="1" dirty="0">
              <a:latin typeface="メイリオ" pitchFamily="50" charset="-128"/>
              <a:ea typeface="メイリオ" pitchFamily="50" charset="-128"/>
              <a:cs typeface="メイリオ" pitchFamily="50" charset="-128"/>
            </a:endParaRPr>
          </a:p>
        </p:txBody>
      </p:sp>
      <p:sp>
        <p:nvSpPr>
          <p:cNvPr id="12" name="正方形/長方形 11"/>
          <p:cNvSpPr/>
          <p:nvPr/>
        </p:nvSpPr>
        <p:spPr>
          <a:xfrm>
            <a:off x="0" y="0"/>
            <a:ext cx="656823" cy="648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kumimoji="1" lang="ja-JP" altLang="en-US" sz="2000" b="1" dirty="0">
                <a:solidFill>
                  <a:srgbClr val="002060"/>
                </a:solidFill>
                <a:latin typeface="メイリオ" panose="020B0604030504040204" pitchFamily="50" charset="-128"/>
                <a:ea typeface="メイリオ" panose="020B0604030504040204" pitchFamily="50" charset="-128"/>
              </a:rPr>
              <a:t>障害者差別解消法</a:t>
            </a:r>
            <a:r>
              <a:rPr kumimoji="1" lang="ja-JP" altLang="en-US" b="1" dirty="0">
                <a:solidFill>
                  <a:srgbClr val="002060"/>
                </a:solidFill>
                <a:latin typeface="メイリオ" panose="020B0604030504040204" pitchFamily="50" charset="-128"/>
                <a:ea typeface="メイリオ" panose="020B0604030504040204" pitchFamily="50" charset="-128"/>
              </a:rPr>
              <a:t>の</a:t>
            </a:r>
            <a:r>
              <a:rPr kumimoji="1" lang="ja-JP" altLang="en-US" sz="2000" b="1" dirty="0">
                <a:solidFill>
                  <a:srgbClr val="002060"/>
                </a:solidFill>
                <a:latin typeface="メイリオ" panose="020B0604030504040204" pitchFamily="50" charset="-128"/>
                <a:ea typeface="メイリオ" panose="020B0604030504040204" pitchFamily="50" charset="-128"/>
              </a:rPr>
              <a:t>施行</a:t>
            </a:r>
            <a:r>
              <a:rPr kumimoji="1" lang="ja-JP" altLang="en-US" sz="1600" b="1" dirty="0">
                <a:solidFill>
                  <a:srgbClr val="002060"/>
                </a:solidFill>
                <a:latin typeface="メイリオ" panose="020B0604030504040204" pitchFamily="50" charset="-128"/>
                <a:ea typeface="メイリオ" panose="020B0604030504040204" pitchFamily="50" charset="-128"/>
              </a:rPr>
              <a:t>（概要）</a:t>
            </a:r>
            <a:endParaRPr kumimoji="1" lang="ja-JP" altLang="en-US" b="1" dirty="0">
              <a:solidFill>
                <a:srgbClr val="00206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01</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72359" y="6472576"/>
            <a:ext cx="4059193" cy="338554"/>
          </a:xfrm>
          <a:prstGeom prst="rect">
            <a:avLst/>
          </a:prstGeom>
          <a:noFill/>
        </p:spPr>
        <p:txBody>
          <a:bodyPr wrap="square" rtlCol="0">
            <a:spAutoFit/>
          </a:bodyPr>
          <a:lstStyle/>
          <a:p>
            <a:pPr algn="r"/>
            <a:r>
              <a:rPr kumimoji="1" lang="ja-JP" altLang="en-US" sz="1600" dirty="0">
                <a:solidFill>
                  <a:srgbClr val="002060"/>
                </a:solidFill>
                <a:latin typeface="メイリオ" panose="020B0604030504040204" pitchFamily="50" charset="-128"/>
                <a:ea typeface="メイリオ" panose="020B0604030504040204" pitchFamily="50" charset="-128"/>
              </a:rPr>
              <a:t>内閣府作成リーフレット▶</a:t>
            </a:r>
          </a:p>
        </p:txBody>
      </p:sp>
      <p:graphicFrame>
        <p:nvGraphicFramePr>
          <p:cNvPr id="17" name="表 16"/>
          <p:cNvGraphicFramePr>
            <a:graphicFrameLocks noGrp="1"/>
          </p:cNvGraphicFramePr>
          <p:nvPr/>
        </p:nvGraphicFramePr>
        <p:xfrm>
          <a:off x="1140550" y="1246588"/>
          <a:ext cx="3494270" cy="370840"/>
        </p:xfrm>
        <a:graphic>
          <a:graphicData uri="http://schemas.openxmlformats.org/drawingml/2006/table">
            <a:tbl>
              <a:tblPr firstRow="1" bandRow="1">
                <a:tableStyleId>{5C22544A-7EE6-4342-B048-85BDC9FD1C3A}</a:tableStyleId>
              </a:tblPr>
              <a:tblGrid>
                <a:gridCol w="3494270">
                  <a:extLst>
                    <a:ext uri="{9D8B030D-6E8A-4147-A177-3AD203B41FA5}">
                      <a16:colId xmlns:a16="http://schemas.microsoft.com/office/drawing/2014/main" val="2941026581"/>
                    </a:ext>
                  </a:extLst>
                </a:gridCol>
              </a:tblGrid>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障害者差別解消法とは</a:t>
                      </a:r>
                      <a:r>
                        <a:rPr kumimoji="1" lang="ja-JP" altLang="en-US" dirty="0" err="1">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62818731"/>
                  </a:ext>
                </a:extLst>
              </a:tr>
            </a:tbl>
          </a:graphicData>
        </a:graphic>
      </p:graphicFrame>
    </p:spTree>
    <p:extLst>
      <p:ext uri="{BB962C8B-B14F-4D97-AF65-F5344CB8AC3E}">
        <p14:creationId xmlns:p14="http://schemas.microsoft.com/office/powerpoint/2010/main" val="124135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楕円 30"/>
          <p:cNvSpPr/>
          <p:nvPr/>
        </p:nvSpPr>
        <p:spPr>
          <a:xfrm rot="20514325">
            <a:off x="1082253" y="725589"/>
            <a:ext cx="8290249" cy="6305974"/>
          </a:xfrm>
          <a:prstGeom prst="ellipse">
            <a:avLst/>
          </a:prstGeom>
          <a:solidFill>
            <a:srgbClr val="FFE4AF"/>
          </a:solidFill>
          <a:ln>
            <a:solidFill>
              <a:srgbClr val="FFE4AF"/>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66344" y="231023"/>
            <a:ext cx="6977656" cy="707886"/>
          </a:xfrm>
          <a:prstGeom prst="rect">
            <a:avLst/>
          </a:prstGeom>
          <a:noFill/>
        </p:spPr>
        <p:txBody>
          <a:bodyPr wrap="square" rtlCol="0">
            <a:spAutoFit/>
          </a:bodyPr>
          <a:lstStyle/>
          <a:p>
            <a:r>
              <a:rPr lang="ja-JP" altLang="en-US" sz="2000" b="1" dirty="0">
                <a:latin typeface="メイリオ" pitchFamily="50" charset="-128"/>
                <a:ea typeface="メイリオ" pitchFamily="50" charset="-128"/>
                <a:cs typeface="メイリオ" pitchFamily="50" charset="-128"/>
              </a:rPr>
              <a:t>●他にも下記のような</a:t>
            </a:r>
            <a:r>
              <a:rPr lang="en-US" altLang="ja-JP" sz="2000" b="1" dirty="0">
                <a:solidFill>
                  <a:srgbClr val="FF0000"/>
                </a:solidFill>
                <a:latin typeface="メイリオ" pitchFamily="50" charset="-128"/>
                <a:ea typeface="メイリオ" pitchFamily="50" charset="-128"/>
                <a:cs typeface="メイリオ" pitchFamily="50" charset="-128"/>
              </a:rPr>
              <a:t>【</a:t>
            </a:r>
            <a:r>
              <a:rPr lang="ja-JP" altLang="en-US" sz="2000" b="1" dirty="0">
                <a:solidFill>
                  <a:srgbClr val="FF0000"/>
                </a:solidFill>
                <a:latin typeface="メイリオ" pitchFamily="50" charset="-128"/>
                <a:ea typeface="メイリオ" pitchFamily="50" charset="-128"/>
                <a:cs typeface="メイリオ" pitchFamily="50" charset="-128"/>
              </a:rPr>
              <a:t>障害に関するシンボルマーク</a:t>
            </a:r>
            <a:r>
              <a:rPr lang="en-US" altLang="ja-JP" sz="2000" b="1" dirty="0">
                <a:solidFill>
                  <a:srgbClr val="FF0000"/>
                </a:solidFill>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が</a:t>
            </a:r>
            <a:endParaRPr lang="en-US" altLang="ja-JP" sz="2000" b="1" dirty="0">
              <a:latin typeface="メイリオ" pitchFamily="50" charset="-128"/>
              <a:ea typeface="メイリオ" pitchFamily="50" charset="-128"/>
              <a:cs typeface="メイリオ" pitchFamily="50" charset="-128"/>
            </a:endParaRPr>
          </a:p>
          <a:p>
            <a:r>
              <a:rPr lang="ja-JP" altLang="en-US" sz="2000" b="1" dirty="0">
                <a:latin typeface="メイリオ" pitchFamily="50" charset="-128"/>
                <a:ea typeface="メイリオ" pitchFamily="50" charset="-128"/>
                <a:cs typeface="メイリオ" pitchFamily="50" charset="-128"/>
              </a:rPr>
              <a:t>　あります。</a:t>
            </a:r>
            <a:endParaRPr kumimoji="1" lang="ja-JP" altLang="en-US" sz="2000" b="1" dirty="0">
              <a:latin typeface="メイリオ" pitchFamily="50" charset="-128"/>
              <a:ea typeface="メイリオ" pitchFamily="50" charset="-128"/>
              <a:cs typeface="メイリオ" pitchFamily="50" charset="-128"/>
            </a:endParaRPr>
          </a:p>
        </p:txBody>
      </p:sp>
      <p:sp>
        <p:nvSpPr>
          <p:cNvPr id="3" name="AutoShape 2" descr="nikodrive_blog_20170112_0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2113" b="99296" l="0" r="97000"/>
                    </a14:imgEffect>
                  </a14:imgLayer>
                </a14:imgProps>
              </a:ext>
              <a:ext uri="{28A0092B-C50C-407E-A947-70E740481C1C}">
                <a14:useLocalDpi xmlns:a14="http://schemas.microsoft.com/office/drawing/2010/main" val="0"/>
              </a:ext>
            </a:extLst>
          </a:blip>
          <a:stretch>
            <a:fillRect/>
          </a:stretch>
        </p:blipFill>
        <p:spPr>
          <a:xfrm>
            <a:off x="2836846" y="1594398"/>
            <a:ext cx="1521126" cy="1440000"/>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0" b="100000" l="0" r="98986"/>
                    </a14:imgEffect>
                  </a14:imgLayer>
                </a14:imgProps>
              </a:ext>
              <a:ext uri="{28A0092B-C50C-407E-A947-70E740481C1C}">
                <a14:useLocalDpi xmlns:a14="http://schemas.microsoft.com/office/drawing/2010/main" val="0"/>
              </a:ext>
            </a:extLst>
          </a:blip>
          <a:stretch>
            <a:fillRect/>
          </a:stretch>
        </p:blipFill>
        <p:spPr>
          <a:xfrm>
            <a:off x="5089542" y="1464899"/>
            <a:ext cx="1420800" cy="1440000"/>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4455" y="3116473"/>
            <a:ext cx="1454546" cy="1440000"/>
          </a:xfrm>
          <a:prstGeom prst="rect">
            <a:avLst/>
          </a:prstGeom>
        </p:spPr>
      </p:pic>
      <p:pic>
        <p:nvPicPr>
          <p:cNvPr id="17" name="図 16"/>
          <p:cNvPicPr>
            <a:picLocks noChangeAspect="1"/>
          </p:cNvPicPr>
          <p:nvPr/>
        </p:nvPicPr>
        <p:blipFill>
          <a:blip r:embed="rId8">
            <a:extLst>
              <a:ext uri="{BEBA8EAE-BF5A-486C-A8C5-ECC9F3942E4B}">
                <a14:imgProps xmlns:a14="http://schemas.microsoft.com/office/drawing/2010/main">
                  <a14:imgLayer r:embed="rId9">
                    <a14:imgEffect>
                      <a14:backgroundRemoval t="1000" b="100000" l="0" r="98750">
                        <a14:foregroundMark x1="40000" y1="14333" x2="28750" y2="36000"/>
                        <a14:foregroundMark x1="49167" y1="70667" x2="55000" y2="82000"/>
                        <a14:foregroundMark x1="5417" y1="23000" x2="6250" y2="37333"/>
                        <a14:foregroundMark x1="66250" y1="19333" x2="70417" y2="34000"/>
                        <a14:foregroundMark x1="82917" y1="18000" x2="78333" y2="41333"/>
                        <a14:foregroundMark x1="77083" y1="14333" x2="84167" y2="57667"/>
                        <a14:foregroundMark x1="58333" y1="34667" x2="80833" y2="66667"/>
                        <a14:foregroundMark x1="84167" y1="71667" x2="88333" y2="81000"/>
                        <a14:foregroundMark x1="78333" y1="65333" x2="85000" y2="74333"/>
                        <a14:foregroundMark x1="88333" y1="69333" x2="89583" y2="9000"/>
                        <a14:foregroundMark x1="89583" y1="9000" x2="12917" y2="8000"/>
                        <a14:foregroundMark x1="13333" y1="13333" x2="11667" y2="88000"/>
                        <a14:foregroundMark x1="12917" y1="89000" x2="83750" y2="88667"/>
                        <a14:foregroundMark x1="85000" y1="92667" x2="89583" y2="88000"/>
                        <a14:foregroundMark x1="75833" y1="85333" x2="53750" y2="60000"/>
                        <a14:foregroundMark x1="52500" y1="52000" x2="68333" y2="71000"/>
                        <a14:foregroundMark x1="20000" y1="19333" x2="22917" y2="62000"/>
                        <a14:foregroundMark x1="56667" y1="17000" x2="57083" y2="29667"/>
                        <a14:foregroundMark x1="35833" y1="81667" x2="45833" y2="82000"/>
                      </a14:backgroundRemoval>
                    </a14:imgEffect>
                  </a14:imgLayer>
                </a14:imgProps>
              </a:ext>
              <a:ext uri="{28A0092B-C50C-407E-A947-70E740481C1C}">
                <a14:useLocalDpi xmlns:a14="http://schemas.microsoft.com/office/drawing/2010/main" val="0"/>
              </a:ext>
            </a:extLst>
          </a:blip>
          <a:stretch>
            <a:fillRect/>
          </a:stretch>
        </p:blipFill>
        <p:spPr>
          <a:xfrm>
            <a:off x="5848691" y="5179566"/>
            <a:ext cx="1152000" cy="1440000"/>
          </a:xfrm>
          <a:prstGeom prst="rect">
            <a:avLst/>
          </a:prstGeom>
        </p:spPr>
      </p:pic>
      <p:pic>
        <p:nvPicPr>
          <p:cNvPr id="18" name="図 17"/>
          <p:cNvPicPr>
            <a:picLocks noChangeAspect="1"/>
          </p:cNvPicPr>
          <p:nvPr/>
        </p:nvPicPr>
        <p:blipFill>
          <a:blip r:embed="rId10">
            <a:extLst>
              <a:ext uri="{BEBA8EAE-BF5A-486C-A8C5-ECC9F3942E4B}">
                <a14:imgProps xmlns:a14="http://schemas.microsoft.com/office/drawing/2010/main">
                  <a14:imgLayer r:embed="rId11">
                    <a14:imgEffect>
                      <a14:backgroundRemoval t="2404" b="89904" l="10000" r="90000"/>
                    </a14:imgEffect>
                  </a14:imgLayer>
                </a14:imgProps>
              </a:ext>
              <a:ext uri="{28A0092B-C50C-407E-A947-70E740481C1C}">
                <a14:useLocalDpi xmlns:a14="http://schemas.microsoft.com/office/drawing/2010/main" val="0"/>
              </a:ext>
            </a:extLst>
          </a:blip>
          <a:stretch>
            <a:fillRect/>
          </a:stretch>
        </p:blipFill>
        <p:spPr>
          <a:xfrm>
            <a:off x="6821179" y="1772281"/>
            <a:ext cx="2076923" cy="1440000"/>
          </a:xfrm>
          <a:prstGeom prst="rect">
            <a:avLst/>
          </a:prstGeom>
        </p:spPr>
      </p:pic>
      <p:pic>
        <p:nvPicPr>
          <p:cNvPr id="19" name="図 18"/>
          <p:cNvPicPr>
            <a:picLocks noChangeAspect="1"/>
          </p:cNvPicPr>
          <p:nvPr/>
        </p:nvPicPr>
        <p:blipFill>
          <a:blip r:embed="rId12">
            <a:extLst>
              <a:ext uri="{BEBA8EAE-BF5A-486C-A8C5-ECC9F3942E4B}">
                <a14:imgProps xmlns:a14="http://schemas.microsoft.com/office/drawing/2010/main">
                  <a14:imgLayer r:embed="rId13">
                    <a14:imgEffect>
                      <a14:backgroundRemoval t="0" b="100000" l="0" r="99265">
                        <a14:foregroundMark x1="12500" y1="8667" x2="87868" y2="7333"/>
                        <a14:foregroundMark x1="88603" y1="10333" x2="90809" y2="65000"/>
                        <a14:foregroundMark x1="84926" y1="69000" x2="13235" y2="71333"/>
                        <a14:foregroundMark x1="9559" y1="67667" x2="10662" y2="9333"/>
                        <a14:foregroundMark x1="28309" y1="23000" x2="71691" y2="21333"/>
                        <a14:foregroundMark x1="46324" y1="17667" x2="54779" y2="15667"/>
                        <a14:foregroundMark x1="11397" y1="87000" x2="91544" y2="84333"/>
                        <a14:foregroundMark x1="29044" y1="46333" x2="69853" y2="42667"/>
                        <a14:foregroundMark x1="20221" y1="82333" x2="20221" y2="90333"/>
                        <a14:foregroundMark x1="38235" y1="92000" x2="87132" y2="87667"/>
                      </a14:backgroundRemoval>
                    </a14:imgEffect>
                  </a14:imgLayer>
                </a14:imgProps>
              </a:ext>
              <a:ext uri="{28A0092B-C50C-407E-A947-70E740481C1C}">
                <a14:useLocalDpi xmlns:a14="http://schemas.microsoft.com/office/drawing/2010/main" val="0"/>
              </a:ext>
            </a:extLst>
          </a:blip>
          <a:stretch>
            <a:fillRect/>
          </a:stretch>
        </p:blipFill>
        <p:spPr>
          <a:xfrm>
            <a:off x="1458875" y="4201742"/>
            <a:ext cx="1305600" cy="1440000"/>
          </a:xfrm>
          <a:prstGeom prst="rect">
            <a:avLst/>
          </a:prstGeom>
        </p:spPr>
      </p:pic>
      <p:pic>
        <p:nvPicPr>
          <p:cNvPr id="20" name="図 19"/>
          <p:cNvPicPr>
            <a:picLocks noChangeAspect="1"/>
          </p:cNvPicPr>
          <p:nvPr/>
        </p:nvPicPr>
        <p:blipFill>
          <a:blip r:embed="rId14">
            <a:extLst>
              <a:ext uri="{BEBA8EAE-BF5A-486C-A8C5-ECC9F3942E4B}">
                <a14:imgProps xmlns:a14="http://schemas.microsoft.com/office/drawing/2010/main">
                  <a14:imgLayer r:embed="rId15">
                    <a14:imgEffect>
                      <a14:backgroundRemoval t="3667" b="96000" l="9717" r="89879">
                        <a14:foregroundMark x1="47773" y1="13333" x2="54251" y2="23000"/>
                        <a14:foregroundMark x1="61538" y1="68333" x2="62753" y2="79333"/>
                      </a14:backgroundRemoval>
                    </a14:imgEffect>
                  </a14:imgLayer>
                </a14:imgProps>
              </a:ext>
              <a:ext uri="{28A0092B-C50C-407E-A947-70E740481C1C}">
                <a14:useLocalDpi xmlns:a14="http://schemas.microsoft.com/office/drawing/2010/main" val="0"/>
              </a:ext>
            </a:extLst>
          </a:blip>
          <a:stretch>
            <a:fillRect/>
          </a:stretch>
        </p:blipFill>
        <p:spPr>
          <a:xfrm>
            <a:off x="3760815" y="5309597"/>
            <a:ext cx="1185600" cy="1440000"/>
          </a:xfrm>
          <a:prstGeom prst="rect">
            <a:avLst/>
          </a:prstGeom>
        </p:spPr>
      </p:pic>
      <p:pic>
        <p:nvPicPr>
          <p:cNvPr id="21" name="図 20"/>
          <p:cNvPicPr>
            <a:picLocks noChangeAspect="1"/>
          </p:cNvPicPr>
          <p:nvPr/>
        </p:nvPicPr>
        <p:blipFill>
          <a:blip r:embed="rId16">
            <a:extLst>
              <a:ext uri="{BEBA8EAE-BF5A-486C-A8C5-ECC9F3942E4B}">
                <a14:imgProps xmlns:a14="http://schemas.microsoft.com/office/drawing/2010/main">
                  <a14:imgLayer r:embed="rId17">
                    <a14:imgEffect>
                      <a14:backgroundRemoval t="0" b="100000" l="0" r="98667">
                        <a14:foregroundMark x1="50667" y1="27333" x2="54333" y2="27333"/>
                        <a14:foregroundMark x1="40000" y1="25667" x2="57333" y2="25333"/>
                        <a14:foregroundMark x1="49000" y1="19333" x2="49000" y2="35667"/>
                        <a14:foregroundMark x1="22667" y1="85000" x2="31000" y2="62333"/>
                        <a14:foregroundMark x1="34667" y1="58000" x2="60667" y2="56333"/>
                        <a14:foregroundMark x1="47000" y1="68667" x2="59667" y2="67000"/>
                        <a14:foregroundMark x1="67333" y1="58000" x2="75000" y2="66000"/>
                        <a14:foregroundMark x1="75000" y1="69000" x2="75333" y2="84333"/>
                        <a14:foregroundMark x1="59667" y1="74333" x2="58000" y2="90333"/>
                        <a14:foregroundMark x1="34000" y1="83000" x2="48000" y2="83000"/>
                      </a14:backgroundRemoval>
                    </a14:imgEffect>
                  </a14:imgLayer>
                </a14:imgProps>
              </a:ext>
              <a:ext uri="{28A0092B-C50C-407E-A947-70E740481C1C}">
                <a14:useLocalDpi xmlns:a14="http://schemas.microsoft.com/office/drawing/2010/main" val="0"/>
              </a:ext>
            </a:extLst>
          </a:blip>
          <a:stretch>
            <a:fillRect/>
          </a:stretch>
        </p:blipFill>
        <p:spPr>
          <a:xfrm>
            <a:off x="7265341" y="4201742"/>
            <a:ext cx="1440000" cy="1440000"/>
          </a:xfrm>
          <a:prstGeom prst="rect">
            <a:avLst/>
          </a:prstGeom>
        </p:spPr>
      </p:pic>
      <p:sp>
        <p:nvSpPr>
          <p:cNvPr id="22" name="テキスト ボックス 21"/>
          <p:cNvSpPr txBox="1"/>
          <p:nvPr/>
        </p:nvSpPr>
        <p:spPr>
          <a:xfrm>
            <a:off x="3081376" y="3626492"/>
            <a:ext cx="1865039" cy="461665"/>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▼障害者のための</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　国際シンボルマーク</a:t>
            </a:r>
          </a:p>
        </p:txBody>
      </p:sp>
      <p:sp>
        <p:nvSpPr>
          <p:cNvPr id="23" name="テキスト ボックス 22"/>
          <p:cNvSpPr txBox="1"/>
          <p:nvPr/>
        </p:nvSpPr>
        <p:spPr>
          <a:xfrm>
            <a:off x="5517129" y="4657373"/>
            <a:ext cx="1865039" cy="461665"/>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▼盲人のための</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　国際シンボルマーク</a:t>
            </a:r>
          </a:p>
        </p:txBody>
      </p:sp>
      <p:sp>
        <p:nvSpPr>
          <p:cNvPr id="24" name="テキスト ボックス 23"/>
          <p:cNvSpPr txBox="1"/>
          <p:nvPr/>
        </p:nvSpPr>
        <p:spPr>
          <a:xfrm>
            <a:off x="2707176" y="1213300"/>
            <a:ext cx="2107279" cy="461665"/>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▼身体障害者標識</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（身体障害者マーク）</a:t>
            </a:r>
            <a:endParaRPr kumimoji="1" lang="ja-JP" altLang="en-US" sz="12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4873247" y="1063949"/>
            <a:ext cx="1853390" cy="461665"/>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▼聴覚</a:t>
            </a:r>
            <a:r>
              <a:rPr kumimoji="1" lang="ja-JP" altLang="en-US" sz="1200" b="1" dirty="0">
                <a:latin typeface="メイリオ" panose="020B0604030504040204" pitchFamily="50" charset="-128"/>
                <a:ea typeface="メイリオ" panose="020B0604030504040204" pitchFamily="50" charset="-128"/>
              </a:rPr>
              <a:t>障害者標識</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（聴覚障害者マーク）</a:t>
            </a:r>
            <a:endParaRPr kumimoji="1" lang="ja-JP" altLang="en-US" sz="1200"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770953" y="999437"/>
            <a:ext cx="2107279" cy="1015663"/>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▼耳マーク</a:t>
            </a:r>
            <a:endParaRPr kumimoji="1"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（聴覚障害者が配慮を求め</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err="1">
                <a:latin typeface="メイリオ" panose="020B0604030504040204" pitchFamily="50" charset="-128"/>
                <a:ea typeface="メイリオ" panose="020B0604030504040204" pitchFamily="50" charset="-128"/>
              </a:rPr>
              <a:t>る</a:t>
            </a:r>
            <a:r>
              <a:rPr lang="ja-JP" altLang="en-US" sz="1200" dirty="0">
                <a:latin typeface="メイリオ" panose="020B0604030504040204" pitchFamily="50" charset="-128"/>
                <a:ea typeface="メイリオ" panose="020B0604030504040204" pitchFamily="50" charset="-128"/>
              </a:rPr>
              <a:t>場合や、聴覚障害者に</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援助にすることを示す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マーク）</a:t>
            </a:r>
            <a:endParaRPr kumimoji="1" lang="ja-JP" altLang="en-US"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1043609" y="3555411"/>
            <a:ext cx="2037768" cy="646331"/>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▼ほじょ犬マーク</a:t>
            </a:r>
            <a:endParaRPr kumimoji="1"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（補助犬を受け入れる店</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の入り口に貼るマーク）</a:t>
            </a:r>
            <a:endParaRPr kumimoji="1" lang="ja-JP" altLang="en-US" sz="12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457784" y="4768047"/>
            <a:ext cx="1865039" cy="646331"/>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▼オストメイトマーク</a:t>
            </a:r>
            <a:endParaRPr kumimoji="1"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（人工肛門・膀胱の方を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示すマーク</a:t>
            </a:r>
            <a:r>
              <a:rPr lang="ja-JP" altLang="en-US" sz="1200" b="1" dirty="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7000691" y="3555411"/>
            <a:ext cx="2143309" cy="646331"/>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▼ハート・プラスマーク</a:t>
            </a:r>
            <a:endParaRPr kumimoji="1"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（内臓に障害のある方を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示すマーク）</a:t>
            </a:r>
            <a:endParaRPr kumimoji="1" lang="ja-JP" altLang="en-US" sz="1200" dirty="0">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178" y="584966"/>
            <a:ext cx="2840653" cy="2840653"/>
          </a:xfrm>
          <a:prstGeom prst="rect">
            <a:avLst/>
          </a:prstGeom>
        </p:spPr>
      </p:pic>
    </p:spTree>
    <p:extLst>
      <p:ext uri="{BB962C8B-B14F-4D97-AF65-F5344CB8AC3E}">
        <p14:creationId xmlns:p14="http://schemas.microsoft.com/office/powerpoint/2010/main" val="335180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44877" y="1273984"/>
            <a:ext cx="4291781" cy="1938992"/>
          </a:xfrm>
          <a:prstGeom prst="rect">
            <a:avLst/>
          </a:prstGeom>
          <a:noFill/>
        </p:spPr>
        <p:txBody>
          <a:bodyPr wrap="square" rtlCol="0">
            <a:spAutoFit/>
          </a:bodyPr>
          <a:lstStyle/>
          <a:p>
            <a:r>
              <a:rPr kumimoji="1" lang="ja-JP" altLang="en-US" sz="2000" dirty="0">
                <a:latin typeface="メイリオ" pitchFamily="50" charset="-128"/>
                <a:ea typeface="メイリオ" pitchFamily="50" charset="-128"/>
                <a:cs typeface="メイリオ" pitchFamily="50" charset="-128"/>
              </a:rPr>
              <a:t>　障害の種類や状態によって、必要としている合理的配慮は様々です。</a:t>
            </a:r>
            <a:endParaRPr kumimoji="1"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　府中市では、</a:t>
            </a:r>
            <a:r>
              <a:rPr lang="ja-JP" altLang="en-US" sz="2000" b="1" dirty="0">
                <a:latin typeface="メイリオ" pitchFamily="50" charset="-128"/>
                <a:ea typeface="メイリオ" pitchFamily="50" charset="-128"/>
                <a:cs typeface="メイリオ" pitchFamily="50" charset="-128"/>
              </a:rPr>
              <a:t>「障害啓発パンフレット」</a:t>
            </a:r>
            <a:r>
              <a:rPr lang="ja-JP" altLang="en-US" sz="2000" dirty="0">
                <a:latin typeface="メイリオ" pitchFamily="50" charset="-128"/>
                <a:ea typeface="メイリオ" pitchFamily="50" charset="-128"/>
                <a:cs typeface="メイリオ" pitchFamily="50" charset="-128"/>
              </a:rPr>
              <a:t>を作成し、障害ごとにどのような配慮を必要としているか、例示しています。</a:t>
            </a:r>
            <a:endParaRPr lang="en-US" altLang="ja-JP" sz="2000" dirty="0">
              <a:latin typeface="メイリオ" pitchFamily="50" charset="-128"/>
              <a:ea typeface="メイリオ" pitchFamily="50" charset="-128"/>
              <a:cs typeface="メイリオ" pitchFamily="50" charset="-128"/>
            </a:endParaRPr>
          </a:p>
        </p:txBody>
      </p:sp>
      <p:sp>
        <p:nvSpPr>
          <p:cNvPr id="11" name="正方形/長方形 10"/>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障害</a:t>
            </a:r>
            <a:r>
              <a:rPr lang="ja-JP" altLang="en-US" b="1" dirty="0">
                <a:solidFill>
                  <a:srgbClr val="002060"/>
                </a:solidFill>
                <a:latin typeface="メイリオ" pitchFamily="50" charset="-128"/>
                <a:ea typeface="メイリオ" pitchFamily="50" charset="-128"/>
                <a:cs typeface="メイリオ" pitchFamily="50" charset="-128"/>
              </a:rPr>
              <a:t>への</a:t>
            </a:r>
            <a:r>
              <a:rPr lang="ja-JP" altLang="en-US" sz="2000" b="1" dirty="0">
                <a:solidFill>
                  <a:srgbClr val="002060"/>
                </a:solidFill>
                <a:latin typeface="メイリオ" pitchFamily="50" charset="-128"/>
                <a:ea typeface="メイリオ" pitchFamily="50" charset="-128"/>
                <a:cs typeface="メイリオ" pitchFamily="50" charset="-128"/>
              </a:rPr>
              <a:t>理解</a:t>
            </a:r>
            <a:r>
              <a:rPr lang="ja-JP" altLang="en-US" b="1" dirty="0">
                <a:solidFill>
                  <a:srgbClr val="002060"/>
                </a:solidFill>
                <a:latin typeface="メイリオ" pitchFamily="50" charset="-128"/>
                <a:ea typeface="メイリオ" pitchFamily="50" charset="-128"/>
                <a:cs typeface="メイリオ" pitchFamily="50" charset="-128"/>
              </a:rPr>
              <a:t>を</a:t>
            </a:r>
            <a:r>
              <a:rPr lang="ja-JP" altLang="en-US" sz="2000" b="1" dirty="0">
                <a:solidFill>
                  <a:srgbClr val="002060"/>
                </a:solidFill>
                <a:latin typeface="メイリオ" pitchFamily="50" charset="-128"/>
                <a:ea typeface="メイリオ" pitchFamily="50" charset="-128"/>
                <a:cs typeface="メイリオ" pitchFamily="50" charset="-128"/>
              </a:rPr>
              <a:t>深めるために</a:t>
            </a:r>
            <a:r>
              <a:rPr lang="ja-JP" altLang="en-US" sz="1600" b="1" dirty="0">
                <a:solidFill>
                  <a:srgbClr val="002060"/>
                </a:solidFill>
                <a:latin typeface="メイリオ" pitchFamily="50" charset="-128"/>
                <a:ea typeface="メイリオ" pitchFamily="50" charset="-128"/>
                <a:cs typeface="メイリオ" pitchFamily="50" charset="-128"/>
              </a:rPr>
              <a:t>（合理的配慮）</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18</a:t>
            </a:r>
          </a:p>
        </p:txBody>
      </p:sp>
      <p:pic>
        <p:nvPicPr>
          <p:cNvPr id="15" name="図 14">
            <a:extLst>
              <a:ext uri="{FF2B5EF4-FFF2-40B4-BE49-F238E27FC236}">
                <a16:creationId xmlns:a16="http://schemas.microsoft.com/office/drawing/2014/main" id="{979F85BC-BC12-4CB1-BB02-AD06CC709B4E}"/>
              </a:ext>
            </a:extLst>
          </p:cNvPr>
          <p:cNvPicPr>
            <a:picLocks noChangeAspect="1"/>
          </p:cNvPicPr>
          <p:nvPr/>
        </p:nvPicPr>
        <p:blipFill rotWithShape="1">
          <a:blip r:embed="rId3"/>
          <a:srcRect l="31862" t="16306" r="36509" b="5146"/>
          <a:stretch/>
        </p:blipFill>
        <p:spPr>
          <a:xfrm>
            <a:off x="273834" y="835867"/>
            <a:ext cx="4082142" cy="5905501"/>
          </a:xfrm>
          <a:prstGeom prst="rect">
            <a:avLst/>
          </a:prstGeom>
          <a:ln>
            <a:solidFill>
              <a:sysClr val="windowText" lastClr="000000"/>
            </a:solidFill>
          </a:ln>
        </p:spPr>
      </p:pic>
    </p:spTree>
    <p:extLst>
      <p:ext uri="{BB962C8B-B14F-4D97-AF65-F5344CB8AC3E}">
        <p14:creationId xmlns:p14="http://schemas.microsoft.com/office/powerpoint/2010/main" val="387390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148641" y="6062407"/>
            <a:ext cx="4248472" cy="66743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メイリオ" pitchFamily="50" charset="-128"/>
                <a:ea typeface="メイリオ" pitchFamily="50" charset="-128"/>
                <a:cs typeface="メイリオ" pitchFamily="50" charset="-128"/>
              </a:rPr>
              <a:t>ご清聴ありがとうございました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9702" r="15562" b="19714"/>
          <a:stretch/>
        </p:blipFill>
        <p:spPr bwMode="auto">
          <a:xfrm>
            <a:off x="208858" y="724376"/>
            <a:ext cx="8611614" cy="4826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139953" y="5551155"/>
            <a:ext cx="4968551" cy="261610"/>
          </a:xfrm>
          <a:prstGeom prst="rect">
            <a:avLst/>
          </a:prstGeom>
          <a:noFill/>
        </p:spPr>
        <p:txBody>
          <a:bodyPr wrap="square" rtlCol="0">
            <a:spAutoFit/>
          </a:bodyPr>
          <a:lstStyle/>
          <a:p>
            <a:r>
              <a:rPr lang="en-US" altLang="ja-JP" sz="1100" dirty="0"/>
              <a:t>【</a:t>
            </a:r>
            <a:r>
              <a:rPr lang="ja-JP" altLang="en-US" sz="1100" dirty="0"/>
              <a:t>東京都福祉保健局ＨＰ（</a:t>
            </a:r>
            <a:r>
              <a:rPr lang="en-US" altLang="ja-JP" sz="1100" dirty="0"/>
              <a:t>http://www.fukushihoken.metro.tokyo.jp/tokyoheart/</a:t>
            </a:r>
            <a:r>
              <a:rPr lang="ja-JP" altLang="en-US" sz="1100" dirty="0"/>
              <a:t>）</a:t>
            </a:r>
            <a:r>
              <a:rPr lang="en-US" altLang="ja-JP" sz="1100" dirty="0"/>
              <a:t>】</a:t>
            </a:r>
            <a:endParaRPr kumimoji="1" lang="ja-JP" altLang="en-US" sz="1100" dirty="0"/>
          </a:p>
        </p:txBody>
      </p:sp>
      <p:sp>
        <p:nvSpPr>
          <p:cNvPr id="13" name="正方形/長方形 12"/>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pPr marL="274320" indent="-274320" fontAlgn="auto">
              <a:spcAft>
                <a:spcPts val="0"/>
              </a:spcAft>
              <a:buFont typeface="Wingdings"/>
              <a:buNone/>
              <a:defRPr/>
            </a:pPr>
            <a:r>
              <a:rPr lang="ja-JP" altLang="en-US" sz="2000" b="1" dirty="0">
                <a:solidFill>
                  <a:srgbClr val="002060"/>
                </a:solidFill>
                <a:latin typeface="メイリオ" pitchFamily="50" charset="-128"/>
                <a:ea typeface="メイリオ" pitchFamily="50" charset="-128"/>
                <a:cs typeface="メイリオ" pitchFamily="50" charset="-128"/>
              </a:rPr>
              <a:t>さいごに　</a:t>
            </a:r>
            <a:r>
              <a:rPr lang="ja-JP" altLang="en-US" sz="1600" b="1" dirty="0">
                <a:solidFill>
                  <a:srgbClr val="002060"/>
                </a:solidFill>
                <a:latin typeface="メイリオ" pitchFamily="50" charset="-128"/>
                <a:ea typeface="メイリオ" pitchFamily="50" charset="-128"/>
                <a:cs typeface="メイリオ" pitchFamily="50" charset="-128"/>
              </a:rPr>
              <a:t>（配慮を必要としている人はたくさんいます）</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38857" y="93166"/>
            <a:ext cx="579109" cy="461665"/>
          </a:xfrm>
          <a:prstGeom prst="rect">
            <a:avLst/>
          </a:prstGeom>
          <a:noFill/>
          <a:ln>
            <a:noFill/>
          </a:ln>
        </p:spPr>
        <p:txBody>
          <a:bodyPr wrap="square" rtlCol="0">
            <a:spAutoFit/>
          </a:bodyPr>
          <a:lstStyle/>
          <a:p>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19</a:t>
            </a:r>
          </a:p>
        </p:txBody>
      </p:sp>
    </p:spTree>
    <p:extLst>
      <p:ext uri="{BB962C8B-B14F-4D97-AF65-F5344CB8AC3E}">
        <p14:creationId xmlns:p14="http://schemas.microsoft.com/office/powerpoint/2010/main" val="56543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10993570"/>
              </p:ext>
            </p:extLst>
          </p:nvPr>
        </p:nvGraphicFramePr>
        <p:xfrm>
          <a:off x="365466" y="765560"/>
          <a:ext cx="8424936" cy="5516880"/>
        </p:xfrm>
        <a:graphic>
          <a:graphicData uri="http://schemas.openxmlformats.org/drawingml/2006/table">
            <a:tbl>
              <a:tblPr firstRow="1" bandRow="1">
                <a:tableStyleId>{5940675A-B579-460E-94D1-54222C63F5DA}</a:tableStyleId>
              </a:tblPr>
              <a:tblGrid>
                <a:gridCol w="2046294">
                  <a:extLst>
                    <a:ext uri="{9D8B030D-6E8A-4147-A177-3AD203B41FA5}">
                      <a16:colId xmlns:a16="http://schemas.microsoft.com/office/drawing/2014/main" val="20000"/>
                    </a:ext>
                  </a:extLst>
                </a:gridCol>
                <a:gridCol w="6378642">
                  <a:extLst>
                    <a:ext uri="{9D8B030D-6E8A-4147-A177-3AD203B41FA5}">
                      <a16:colId xmlns:a16="http://schemas.microsoft.com/office/drawing/2014/main" val="20001"/>
                    </a:ext>
                  </a:extLst>
                </a:gridCol>
              </a:tblGrid>
              <a:tr h="0">
                <a:tc>
                  <a:txBody>
                    <a:bodyPr/>
                    <a:lstStyle/>
                    <a:p>
                      <a:pPr algn="ctr"/>
                      <a:r>
                        <a:rPr kumimoji="1" lang="ja-JP" altLang="en-US" sz="2000" b="1" dirty="0">
                          <a:solidFill>
                            <a:schemeClr val="bg1"/>
                          </a:solidFill>
                          <a:latin typeface="メイリオ" pitchFamily="50" charset="-128"/>
                          <a:ea typeface="メイリオ" pitchFamily="50" charset="-128"/>
                          <a:cs typeface="メイリオ" pitchFamily="50" charset="-128"/>
                        </a:rPr>
                        <a:t>年　月</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r>
                        <a:rPr kumimoji="1" lang="ja-JP" altLang="en-US" sz="2000" b="1" dirty="0">
                          <a:solidFill>
                            <a:schemeClr val="bg1"/>
                          </a:solidFill>
                          <a:latin typeface="メイリオ" pitchFamily="50" charset="-128"/>
                          <a:ea typeface="メイリオ" pitchFamily="50" charset="-128"/>
                          <a:cs typeface="メイリオ" pitchFamily="50" charset="-128"/>
                        </a:rPr>
                        <a:t>内　容</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0">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18</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12</a:t>
                      </a:r>
                      <a:r>
                        <a:rPr kumimoji="1" lang="ja-JP" altLang="en-US" sz="2000" dirty="0">
                          <a:latin typeface="メイリオ" pitchFamily="50" charset="-128"/>
                          <a:ea typeface="メイリオ" pitchFamily="50" charset="-128"/>
                          <a:cs typeface="メイリオ" pitchFamily="50" charset="-128"/>
                        </a:rPr>
                        <a:t>月</a:t>
                      </a:r>
                      <a:endParaRPr kumimoji="1" lang="ja-JP" altLang="en-US" sz="2000" dirty="0">
                        <a:solidFill>
                          <a:srgbClr val="C00000"/>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r>
                        <a:rPr kumimoji="1" lang="ja-JP" altLang="en-US" sz="2000" b="1" dirty="0">
                          <a:latin typeface="メイリオ" pitchFamily="50" charset="-128"/>
                          <a:ea typeface="メイリオ" pitchFamily="50" charset="-128"/>
                          <a:cs typeface="メイリオ" pitchFamily="50" charset="-128"/>
                        </a:rPr>
                        <a:t>国連で「障害者の権利に関する条約」が採択</a:t>
                      </a:r>
                      <a:endParaRPr kumimoji="1" lang="ja-JP" altLang="en-US" sz="2000" b="1" dirty="0">
                        <a:solidFill>
                          <a:srgbClr val="C00000"/>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304102">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19</a:t>
                      </a:r>
                      <a:r>
                        <a:rPr kumimoji="1" lang="ja-JP" altLang="en-US" sz="2000" dirty="0">
                          <a:latin typeface="メイリオ" pitchFamily="50" charset="-128"/>
                          <a:ea typeface="メイリオ" pitchFamily="50" charset="-128"/>
                          <a:cs typeface="メイリオ" pitchFamily="50" charset="-128"/>
                        </a:rPr>
                        <a:t>年   </a:t>
                      </a:r>
                      <a:r>
                        <a:rPr kumimoji="1" lang="en-US" altLang="ja-JP" sz="2000" baseline="0" dirty="0">
                          <a:latin typeface="メイリオ" pitchFamily="50" charset="-128"/>
                          <a:ea typeface="メイリオ" pitchFamily="50" charset="-128"/>
                          <a:cs typeface="メイリオ" pitchFamily="50" charset="-128"/>
                        </a:rPr>
                        <a:t>9</a:t>
                      </a:r>
                      <a:r>
                        <a:rPr kumimoji="1" lang="ja-JP" altLang="en-US" sz="2000" dirty="0">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1" dirty="0">
                          <a:latin typeface="メイリオ" pitchFamily="50" charset="-128"/>
                          <a:ea typeface="メイリオ" pitchFamily="50" charset="-128"/>
                          <a:cs typeface="メイリオ" pitchFamily="50" charset="-128"/>
                        </a:rPr>
                        <a:t>日本が「障害者権利条約」に署名</a:t>
                      </a:r>
                      <a:endParaRPr kumimoji="1" lang="en-US" altLang="ja-JP" sz="2000" b="1" dirty="0">
                        <a:latin typeface="メイリオ" pitchFamily="50" charset="-128"/>
                        <a:ea typeface="メイリオ" pitchFamily="50" charset="-128"/>
                        <a:cs typeface="メイリオ" pitchFamily="50" charset="-128"/>
                      </a:endParaRPr>
                    </a:p>
                    <a:p>
                      <a:r>
                        <a:rPr kumimoji="1" lang="ja-JP" altLang="en-US" sz="1800" b="0" dirty="0">
                          <a:latin typeface="メイリオ" pitchFamily="50" charset="-128"/>
                          <a:ea typeface="メイリオ" pitchFamily="50" charset="-128"/>
                          <a:cs typeface="メイリオ" pitchFamily="50" charset="-128"/>
                        </a:rPr>
                        <a:t>☛同条約の批准に向けて、様々な国内法の整備等を進める</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92288">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20</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5</a:t>
                      </a:r>
                      <a:r>
                        <a:rPr kumimoji="1" lang="ja-JP" altLang="en-US" sz="2000" dirty="0">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2000" dirty="0">
                          <a:latin typeface="メイリオ" pitchFamily="50" charset="-128"/>
                          <a:ea typeface="メイリオ" pitchFamily="50" charset="-128"/>
                          <a:cs typeface="メイリオ" pitchFamily="50" charset="-128"/>
                        </a:rPr>
                        <a:t>国連で「障害者権利条約」が発効</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663440">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23</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7</a:t>
                      </a:r>
                      <a:r>
                        <a:rPr kumimoji="1" lang="ja-JP" altLang="en-US" sz="2000" dirty="0">
                          <a:latin typeface="メイリオ" pitchFamily="50" charset="-128"/>
                          <a:ea typeface="メイリオ" pitchFamily="50" charset="-128"/>
                          <a:cs typeface="メイリオ" pitchFamily="50" charset="-128"/>
                        </a:rPr>
                        <a:t>月</a:t>
                      </a:r>
                      <a:endParaRPr kumimoji="1" lang="ja-JP" altLang="en-US" sz="2000" dirty="0">
                        <a:solidFill>
                          <a:srgbClr val="C00000"/>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1" dirty="0">
                          <a:latin typeface="メイリオ" pitchFamily="50" charset="-128"/>
                          <a:ea typeface="メイリオ" pitchFamily="50" charset="-128"/>
                          <a:cs typeface="メイリオ" pitchFamily="50" charset="-128"/>
                        </a:rPr>
                        <a:t>障害者基本法の改正</a:t>
                      </a:r>
                      <a:endParaRPr kumimoji="1" lang="en-US" altLang="ja-JP" sz="2000" b="1" dirty="0">
                        <a:latin typeface="メイリオ" pitchFamily="50" charset="-128"/>
                        <a:ea typeface="メイリオ" pitchFamily="50" charset="-128"/>
                        <a:cs typeface="メイリオ" pitchFamily="50" charset="-128"/>
                      </a:endParaRPr>
                    </a:p>
                    <a:p>
                      <a:r>
                        <a:rPr kumimoji="1" lang="ja-JP" altLang="en-US" sz="1800" b="0" dirty="0">
                          <a:solidFill>
                            <a:schemeClr val="tx1"/>
                          </a:solidFill>
                          <a:latin typeface="メイリオ" pitchFamily="50" charset="-128"/>
                          <a:ea typeface="メイリオ" pitchFamily="50" charset="-128"/>
                          <a:cs typeface="メイリオ" pitchFamily="50" charset="-128"/>
                        </a:rPr>
                        <a:t>☛合理的配慮の否定を含む</a:t>
                      </a:r>
                      <a:r>
                        <a:rPr kumimoji="1" lang="ja-JP" altLang="en-US" sz="1800" b="1" dirty="0">
                          <a:solidFill>
                            <a:srgbClr val="002060"/>
                          </a:solidFill>
                          <a:latin typeface="メイリオ" pitchFamily="50" charset="-128"/>
                          <a:ea typeface="メイリオ" pitchFamily="50" charset="-128"/>
                          <a:cs typeface="メイリオ" pitchFamily="50" charset="-128"/>
                        </a:rPr>
                        <a:t>「差別の禁止」</a:t>
                      </a:r>
                      <a:r>
                        <a:rPr kumimoji="1" lang="ja-JP" altLang="en-US" sz="1800" b="0" dirty="0">
                          <a:solidFill>
                            <a:schemeClr val="tx1"/>
                          </a:solidFill>
                          <a:latin typeface="メイリオ" pitchFamily="50" charset="-128"/>
                          <a:ea typeface="メイリオ" pitchFamily="50" charset="-128"/>
                          <a:cs typeface="メイリオ" pitchFamily="50" charset="-128"/>
                        </a:rPr>
                        <a:t>を基本原則に規定</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37656">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25</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6</a:t>
                      </a:r>
                      <a:r>
                        <a:rPr kumimoji="1" lang="ja-JP" altLang="en-US" sz="2000" dirty="0">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2000" dirty="0">
                          <a:latin typeface="メイリオ" pitchFamily="50" charset="-128"/>
                          <a:ea typeface="メイリオ" pitchFamily="50" charset="-128"/>
                          <a:cs typeface="メイリオ" pitchFamily="50" charset="-128"/>
                        </a:rPr>
                        <a:t>障害者差別解消法の成立</a:t>
                      </a:r>
                      <a:endParaRPr kumimoji="1" lang="en-US" altLang="ja-JP" sz="2000" dirty="0">
                        <a:latin typeface="メイリオ" pitchFamily="50" charset="-128"/>
                        <a:ea typeface="メイリオ" pitchFamily="50" charset="-128"/>
                        <a:cs typeface="メイリオ" pitchFamily="50" charset="-128"/>
                      </a:endParaRPr>
                    </a:p>
                    <a:p>
                      <a:r>
                        <a:rPr kumimoji="1" lang="ja-JP" altLang="en-US" sz="2000" dirty="0">
                          <a:latin typeface="メイリオ" pitchFamily="50" charset="-128"/>
                          <a:ea typeface="メイリオ" pitchFamily="50" charset="-128"/>
                          <a:cs typeface="メイリオ" pitchFamily="50" charset="-128"/>
                        </a:rPr>
                        <a:t>☛</a:t>
                      </a:r>
                      <a:r>
                        <a:rPr kumimoji="1" lang="ja-JP" altLang="en-US" sz="2000" b="1" dirty="0">
                          <a:solidFill>
                            <a:srgbClr val="002060"/>
                          </a:solidFill>
                          <a:latin typeface="メイリオ" pitchFamily="50" charset="-128"/>
                          <a:ea typeface="メイリオ" pitchFamily="50" charset="-128"/>
                          <a:cs typeface="メイリオ" pitchFamily="50" charset="-128"/>
                        </a:rPr>
                        <a:t>「差別の禁止」</a:t>
                      </a:r>
                      <a:r>
                        <a:rPr kumimoji="1" lang="ja-JP" altLang="en-US" sz="2000" b="1" dirty="0">
                          <a:solidFill>
                            <a:schemeClr val="tx1"/>
                          </a:solidFill>
                          <a:latin typeface="メイリオ" pitchFamily="50" charset="-128"/>
                          <a:ea typeface="メイリオ" pitchFamily="50" charset="-128"/>
                          <a:cs typeface="メイリオ" pitchFamily="50" charset="-128"/>
                        </a:rPr>
                        <a:t>を実施法として具体的に定めた</a:t>
                      </a:r>
                      <a:endParaRPr kumimoji="1" lang="ja-JP" altLang="en-US" sz="2000" dirty="0">
                        <a:solidFill>
                          <a:schemeClr val="tx1"/>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296656">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25</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6</a:t>
                      </a:r>
                      <a:r>
                        <a:rPr kumimoji="1" lang="ja-JP" altLang="en-US" sz="2000" dirty="0">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dirty="0">
                          <a:latin typeface="メイリオ" pitchFamily="50" charset="-128"/>
                          <a:ea typeface="メイリオ" pitchFamily="50" charset="-128"/>
                          <a:cs typeface="メイリオ" pitchFamily="50" charset="-128"/>
                        </a:rPr>
                        <a:t>障害者雇用促進法の改正</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32464">
                <a:tc>
                  <a:txBody>
                    <a:bodyPr/>
                    <a:lstStyle/>
                    <a:p>
                      <a:pPr algn="ctr"/>
                      <a:r>
                        <a:rPr kumimoji="1" lang="ja-JP" altLang="en-US" sz="2000" dirty="0">
                          <a:latin typeface="メイリオ" pitchFamily="50" charset="-128"/>
                          <a:ea typeface="メイリオ" pitchFamily="50" charset="-128"/>
                          <a:cs typeface="メイリオ" pitchFamily="50" charset="-128"/>
                        </a:rPr>
                        <a:t>平成</a:t>
                      </a:r>
                      <a:r>
                        <a:rPr kumimoji="1" lang="en-US" altLang="ja-JP" sz="2000" dirty="0">
                          <a:latin typeface="メイリオ" pitchFamily="50" charset="-128"/>
                          <a:ea typeface="メイリオ" pitchFamily="50" charset="-128"/>
                          <a:cs typeface="メイリオ" pitchFamily="50" charset="-128"/>
                        </a:rPr>
                        <a:t>26</a:t>
                      </a:r>
                      <a:r>
                        <a:rPr kumimoji="1" lang="ja-JP" altLang="en-US" sz="2000" dirty="0">
                          <a:latin typeface="メイリオ" pitchFamily="50" charset="-128"/>
                          <a:ea typeface="メイリオ" pitchFamily="50" charset="-128"/>
                          <a:cs typeface="メイリオ" pitchFamily="50" charset="-128"/>
                        </a:rPr>
                        <a:t>年   </a:t>
                      </a:r>
                      <a:r>
                        <a:rPr kumimoji="1" lang="en-US" altLang="ja-JP" sz="2000" dirty="0">
                          <a:latin typeface="メイリオ" pitchFamily="50" charset="-128"/>
                          <a:ea typeface="メイリオ" pitchFamily="50" charset="-128"/>
                          <a:cs typeface="メイリオ" pitchFamily="50" charset="-128"/>
                        </a:rPr>
                        <a:t>1</a:t>
                      </a:r>
                      <a:r>
                        <a:rPr kumimoji="1" lang="ja-JP" altLang="en-US" sz="2000" dirty="0">
                          <a:latin typeface="メイリオ" pitchFamily="50" charset="-128"/>
                          <a:ea typeface="メイリオ" pitchFamily="50" charset="-128"/>
                          <a:cs typeface="メイリオ" pitchFamily="50" charset="-128"/>
                        </a:rPr>
                        <a:t>月</a:t>
                      </a:r>
                      <a:endParaRPr kumimoji="1" lang="ja-JP" altLang="en-US" sz="2000" dirty="0">
                        <a:solidFill>
                          <a:srgbClr val="C00000"/>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r>
                        <a:rPr kumimoji="1" lang="ja-JP" altLang="en-US" sz="2000" b="1" dirty="0">
                          <a:latin typeface="メイリオ" pitchFamily="50" charset="-128"/>
                          <a:ea typeface="メイリオ" pitchFamily="50" charset="-128"/>
                          <a:cs typeface="メイリオ" pitchFamily="50" charset="-128"/>
                        </a:rPr>
                        <a:t>日本が「障害者権利条約」を締結</a:t>
                      </a:r>
                      <a:endParaRPr kumimoji="1" lang="ja-JP" altLang="en-US" sz="2000" b="1" dirty="0">
                        <a:solidFill>
                          <a:srgbClr val="C00000"/>
                        </a:solidFill>
                        <a:latin typeface="メイリオ" pitchFamily="50" charset="-128"/>
                        <a:ea typeface="メイリオ" pitchFamily="50" charset="-128"/>
                        <a:cs typeface="メイリオ" pitchFamily="50" charset="-128"/>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8"/>
                  </a:ext>
                </a:extLst>
              </a:tr>
              <a:tr h="296264">
                <a:tc>
                  <a:txBody>
                    <a:bodyPr/>
                    <a:lstStyle/>
                    <a:p>
                      <a:pPr algn="ctr"/>
                      <a:r>
                        <a:rPr kumimoji="1" lang="ja-JP" altLang="en-US" sz="2000" dirty="0">
                          <a:solidFill>
                            <a:schemeClr val="tx1"/>
                          </a:solidFill>
                          <a:latin typeface="メイリオ" pitchFamily="50" charset="-128"/>
                          <a:ea typeface="メイリオ" pitchFamily="50" charset="-128"/>
                          <a:cs typeface="メイリオ" pitchFamily="50" charset="-128"/>
                        </a:rPr>
                        <a:t>平成</a:t>
                      </a:r>
                      <a:r>
                        <a:rPr kumimoji="1" lang="en-US" altLang="ja-JP" sz="2000" dirty="0">
                          <a:solidFill>
                            <a:schemeClr val="tx1"/>
                          </a:solidFill>
                          <a:latin typeface="メイリオ" pitchFamily="50" charset="-128"/>
                          <a:ea typeface="メイリオ" pitchFamily="50" charset="-128"/>
                          <a:cs typeface="メイリオ" pitchFamily="50" charset="-128"/>
                        </a:rPr>
                        <a:t>28</a:t>
                      </a:r>
                      <a:r>
                        <a:rPr kumimoji="1" lang="ja-JP" altLang="en-US" sz="2000" dirty="0">
                          <a:solidFill>
                            <a:schemeClr val="tx1"/>
                          </a:solidFill>
                          <a:latin typeface="メイリオ" pitchFamily="50" charset="-128"/>
                          <a:ea typeface="メイリオ" pitchFamily="50" charset="-128"/>
                          <a:cs typeface="メイリオ" pitchFamily="50" charset="-128"/>
                        </a:rPr>
                        <a:t>年   </a:t>
                      </a:r>
                      <a:r>
                        <a:rPr kumimoji="1" lang="en-US" altLang="ja-JP" sz="2000" dirty="0">
                          <a:solidFill>
                            <a:schemeClr val="tx1"/>
                          </a:solidFill>
                          <a:latin typeface="メイリオ" pitchFamily="50" charset="-128"/>
                          <a:ea typeface="メイリオ" pitchFamily="50" charset="-128"/>
                          <a:cs typeface="メイリオ" pitchFamily="50" charset="-128"/>
                        </a:rPr>
                        <a:t>4</a:t>
                      </a:r>
                      <a:r>
                        <a:rPr kumimoji="1" lang="ja-JP" altLang="en-US" sz="2000" dirty="0">
                          <a:solidFill>
                            <a:schemeClr val="tx1"/>
                          </a:solidFill>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1" dirty="0">
                          <a:solidFill>
                            <a:schemeClr val="tx1"/>
                          </a:solidFill>
                          <a:latin typeface="メイリオ" pitchFamily="50" charset="-128"/>
                          <a:ea typeface="メイリオ" pitchFamily="50" charset="-128"/>
                          <a:cs typeface="メイリオ" pitchFamily="50" charset="-128"/>
                        </a:rPr>
                        <a:t>障害者差別解消法の施行</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123888">
                <a:tc>
                  <a:txBody>
                    <a:bodyPr/>
                    <a:lstStyle/>
                    <a:p>
                      <a:pPr algn="ctr"/>
                      <a:r>
                        <a:rPr kumimoji="1" lang="ja-JP" altLang="en-US" sz="2000" dirty="0">
                          <a:solidFill>
                            <a:schemeClr val="tx1"/>
                          </a:solidFill>
                          <a:latin typeface="メイリオ" pitchFamily="50" charset="-128"/>
                          <a:ea typeface="メイリオ" pitchFamily="50" charset="-128"/>
                          <a:cs typeface="メイリオ" pitchFamily="50" charset="-128"/>
                        </a:rPr>
                        <a:t>平成</a:t>
                      </a:r>
                      <a:r>
                        <a:rPr kumimoji="1" lang="en-US" altLang="ja-JP" sz="2000" dirty="0">
                          <a:solidFill>
                            <a:schemeClr val="tx1"/>
                          </a:solidFill>
                          <a:latin typeface="メイリオ" pitchFamily="50" charset="-128"/>
                          <a:ea typeface="メイリオ" pitchFamily="50" charset="-128"/>
                          <a:cs typeface="メイリオ" pitchFamily="50" charset="-128"/>
                        </a:rPr>
                        <a:t>30</a:t>
                      </a:r>
                      <a:r>
                        <a:rPr kumimoji="1" lang="ja-JP" altLang="en-US" sz="2000" dirty="0">
                          <a:solidFill>
                            <a:schemeClr val="tx1"/>
                          </a:solidFill>
                          <a:latin typeface="メイリオ" pitchFamily="50" charset="-128"/>
                          <a:ea typeface="メイリオ" pitchFamily="50" charset="-128"/>
                          <a:cs typeface="メイリオ" pitchFamily="50" charset="-128"/>
                        </a:rPr>
                        <a:t>年</a:t>
                      </a:r>
                      <a:r>
                        <a:rPr kumimoji="1" lang="ja-JP" altLang="en-US" sz="2000" baseline="0" dirty="0">
                          <a:solidFill>
                            <a:schemeClr val="tx1"/>
                          </a:solidFill>
                          <a:latin typeface="メイリオ" pitchFamily="50" charset="-128"/>
                          <a:ea typeface="メイリオ" pitchFamily="50" charset="-128"/>
                          <a:cs typeface="メイリオ" pitchFamily="50" charset="-128"/>
                        </a:rPr>
                        <a:t> </a:t>
                      </a:r>
                      <a:r>
                        <a:rPr kumimoji="1" lang="en-US" altLang="ja-JP" sz="2000" dirty="0">
                          <a:solidFill>
                            <a:schemeClr val="tx1"/>
                          </a:solidFill>
                          <a:latin typeface="メイリオ" pitchFamily="50" charset="-128"/>
                          <a:ea typeface="メイリオ" pitchFamily="50" charset="-128"/>
                          <a:cs typeface="メイリオ" pitchFamily="50" charset="-128"/>
                        </a:rPr>
                        <a:t>10</a:t>
                      </a:r>
                      <a:r>
                        <a:rPr kumimoji="1" lang="ja-JP" altLang="en-US" sz="2000" dirty="0">
                          <a:solidFill>
                            <a:schemeClr val="tx1"/>
                          </a:solidFill>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2000" dirty="0">
                          <a:solidFill>
                            <a:schemeClr val="tx1"/>
                          </a:solidFill>
                          <a:latin typeface="メイリオ" pitchFamily="50" charset="-128"/>
                          <a:ea typeface="メイリオ" pitchFamily="50" charset="-128"/>
                          <a:cs typeface="メイリオ" pitchFamily="50" charset="-128"/>
                        </a:rPr>
                        <a:t>東京都障害者差別解消条例の施行</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70936718"/>
                  </a:ext>
                </a:extLst>
              </a:tr>
              <a:tr h="480485">
                <a:tc>
                  <a:txBody>
                    <a:bodyPr/>
                    <a:lstStyle/>
                    <a:p>
                      <a:pPr algn="ctr"/>
                      <a:r>
                        <a:rPr kumimoji="1" lang="ja-JP" altLang="en-US" sz="2000" dirty="0">
                          <a:solidFill>
                            <a:schemeClr val="tx1"/>
                          </a:solidFill>
                          <a:latin typeface="メイリオ" pitchFamily="50" charset="-128"/>
                          <a:ea typeface="メイリオ" pitchFamily="50" charset="-128"/>
                          <a:cs typeface="メイリオ" pitchFamily="50" charset="-128"/>
                        </a:rPr>
                        <a:t>令和 </a:t>
                      </a:r>
                      <a:r>
                        <a:rPr kumimoji="1" lang="en-US" altLang="ja-JP" sz="2000" dirty="0">
                          <a:solidFill>
                            <a:schemeClr val="tx1"/>
                          </a:solidFill>
                          <a:latin typeface="メイリオ" pitchFamily="50" charset="-128"/>
                          <a:ea typeface="メイリオ" pitchFamily="50" charset="-128"/>
                          <a:cs typeface="メイリオ" pitchFamily="50" charset="-128"/>
                        </a:rPr>
                        <a:t>3</a:t>
                      </a:r>
                      <a:r>
                        <a:rPr kumimoji="1" lang="ja-JP" altLang="en-US" sz="2000" dirty="0">
                          <a:solidFill>
                            <a:schemeClr val="tx1"/>
                          </a:solidFill>
                          <a:latin typeface="メイリオ" pitchFamily="50" charset="-128"/>
                          <a:ea typeface="メイリオ" pitchFamily="50" charset="-128"/>
                          <a:cs typeface="メイリオ" pitchFamily="50" charset="-128"/>
                        </a:rPr>
                        <a:t>年　</a:t>
                      </a:r>
                      <a:r>
                        <a:rPr kumimoji="1" lang="en-US" altLang="ja-JP" sz="2000" dirty="0">
                          <a:solidFill>
                            <a:schemeClr val="tx1"/>
                          </a:solidFill>
                          <a:latin typeface="メイリオ" pitchFamily="50" charset="-128"/>
                          <a:ea typeface="メイリオ" pitchFamily="50" charset="-128"/>
                          <a:cs typeface="メイリオ" pitchFamily="50" charset="-128"/>
                        </a:rPr>
                        <a:t>6</a:t>
                      </a:r>
                      <a:r>
                        <a:rPr kumimoji="1" lang="ja-JP" altLang="en-US" sz="2000" dirty="0">
                          <a:solidFill>
                            <a:schemeClr val="tx1"/>
                          </a:solidFill>
                          <a:latin typeface="メイリオ" pitchFamily="50" charset="-128"/>
                          <a:ea typeface="メイリオ" pitchFamily="50" charset="-128"/>
                          <a:cs typeface="メイリオ" pitchFamily="50" charset="-128"/>
                        </a:rPr>
                        <a:t>月</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2000" dirty="0">
                          <a:solidFill>
                            <a:schemeClr val="tx1"/>
                          </a:solidFill>
                          <a:latin typeface="メイリオ" pitchFamily="50" charset="-128"/>
                          <a:ea typeface="メイリオ" pitchFamily="50" charset="-128"/>
                          <a:cs typeface="メイリオ" pitchFamily="50" charset="-128"/>
                        </a:rPr>
                        <a:t>障害者差別解消法の一部を改正する法律の公布</a:t>
                      </a:r>
                      <a:endParaRPr kumimoji="1" lang="en-US" altLang="ja-JP" sz="2000" dirty="0">
                        <a:solidFill>
                          <a:schemeClr val="tx1"/>
                        </a:solidFill>
                        <a:latin typeface="メイリオ" pitchFamily="50" charset="-128"/>
                        <a:ea typeface="メイリオ" pitchFamily="50" charset="-128"/>
                        <a:cs typeface="メイリオ" pitchFamily="50" charset="-128"/>
                      </a:endParaRPr>
                    </a:p>
                    <a:p>
                      <a:r>
                        <a:rPr kumimoji="1" lang="ja-JP" altLang="en-US" sz="1800" dirty="0">
                          <a:solidFill>
                            <a:schemeClr val="tx1"/>
                          </a:solidFill>
                          <a:latin typeface="メイリオ" pitchFamily="50" charset="-128"/>
                          <a:ea typeface="メイリオ" pitchFamily="50" charset="-128"/>
                          <a:cs typeface="メイリオ" pitchFamily="50" charset="-128"/>
                        </a:rPr>
                        <a:t>☛</a:t>
                      </a:r>
                      <a:r>
                        <a:rPr kumimoji="1" lang="ja-JP" altLang="en-US" sz="2000" b="1" dirty="0">
                          <a:solidFill>
                            <a:schemeClr val="tx1"/>
                          </a:solidFill>
                          <a:latin typeface="メイリオ" pitchFamily="50" charset="-128"/>
                          <a:ea typeface="メイリオ" pitchFamily="50" charset="-128"/>
                          <a:cs typeface="メイリオ" pitchFamily="50" charset="-128"/>
                        </a:rPr>
                        <a:t>民間事業所の合理的配慮の提供の義務化</a:t>
                      </a:r>
                      <a:r>
                        <a:rPr kumimoji="1" lang="ja-JP" altLang="en-US" sz="1800" dirty="0">
                          <a:solidFill>
                            <a:schemeClr val="tx1"/>
                          </a:solidFill>
                          <a:latin typeface="メイリオ" pitchFamily="50" charset="-128"/>
                          <a:ea typeface="メイリオ" pitchFamily="50" charset="-128"/>
                          <a:cs typeface="メイリオ" pitchFamily="50" charset="-128"/>
                        </a:rPr>
                        <a:t>（施行は未）</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65571013"/>
                  </a:ext>
                </a:extLst>
              </a:tr>
            </a:tbl>
          </a:graphicData>
        </a:graphic>
      </p:graphicFrame>
      <p:sp>
        <p:nvSpPr>
          <p:cNvPr id="6" name="正方形/長方形 5"/>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障害者差別解消法施行</a:t>
            </a:r>
            <a:r>
              <a:rPr lang="ja-JP" altLang="en-US" b="1" dirty="0">
                <a:solidFill>
                  <a:srgbClr val="002060"/>
                </a:solidFill>
                <a:latin typeface="メイリオ" pitchFamily="50" charset="-128"/>
                <a:ea typeface="メイリオ" pitchFamily="50" charset="-128"/>
                <a:cs typeface="メイリオ" pitchFamily="50" charset="-128"/>
              </a:rPr>
              <a:t>までの</a:t>
            </a:r>
            <a:r>
              <a:rPr lang="ja-JP" altLang="en-US" sz="2000" b="1" dirty="0">
                <a:solidFill>
                  <a:srgbClr val="002060"/>
                </a:solidFill>
                <a:latin typeface="メイリオ" pitchFamily="50" charset="-128"/>
                <a:ea typeface="メイリオ" pitchFamily="50" charset="-128"/>
                <a:cs typeface="メイリオ" pitchFamily="50" charset="-128"/>
              </a:rPr>
              <a:t>経緯</a:t>
            </a:r>
            <a:endParaRPr lang="en-US" altLang="ja-JP" sz="2800" b="1" dirty="0">
              <a:solidFill>
                <a:srgbClr val="00206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02</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799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672746"/>
            <a:ext cx="8388424"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問題：この</a:t>
            </a:r>
            <a:r>
              <a:rPr kumimoji="1" lang="ja-JP" altLang="en-US" sz="2400" b="1" dirty="0">
                <a:latin typeface="メイリオ" panose="020B0604030504040204" pitchFamily="50" charset="-128"/>
                <a:ea typeface="メイリオ" panose="020B0604030504040204" pitchFamily="50" charset="-128"/>
              </a:rPr>
              <a:t>車いすの方は、</a:t>
            </a:r>
            <a:r>
              <a:rPr kumimoji="1" lang="ja-JP" altLang="en-US" sz="2400" b="1" u="sng" dirty="0">
                <a:latin typeface="メイリオ" panose="020B0604030504040204" pitchFamily="50" charset="-128"/>
                <a:ea typeface="メイリオ" panose="020B0604030504040204" pitchFamily="50" charset="-128"/>
              </a:rPr>
              <a:t>なぜ前に進めないでしょうか？</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57" y="1029899"/>
            <a:ext cx="2345863" cy="2345863"/>
          </a:xfrm>
          <a:prstGeom prst="rect">
            <a:avLst/>
          </a:prstGeom>
        </p:spPr>
      </p:pic>
      <p:sp>
        <p:nvSpPr>
          <p:cNvPr id="13" name="角丸四角形 12"/>
          <p:cNvSpPr/>
          <p:nvPr/>
        </p:nvSpPr>
        <p:spPr>
          <a:xfrm>
            <a:off x="2341706" y="1193804"/>
            <a:ext cx="6715208" cy="195439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u="sng" dirty="0">
                <a:solidFill>
                  <a:schemeClr val="tx1"/>
                </a:solidFill>
                <a:latin typeface="メイリオ" panose="020B0604030504040204" pitchFamily="50" charset="-128"/>
                <a:ea typeface="メイリオ" panose="020B0604030504040204" pitchFamily="50" charset="-128"/>
              </a:rPr>
              <a:t>●考え方①</a:t>
            </a:r>
            <a:endParaRPr kumimoji="1" lang="en-US" altLang="ja-JP" sz="2000" b="1" u="sng"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a:t>
            </a:r>
            <a:r>
              <a:rPr kumimoji="1" lang="ja-JP" altLang="en-US" sz="2000" dirty="0">
                <a:solidFill>
                  <a:schemeClr val="tx1"/>
                </a:solidFill>
                <a:latin typeface="メイリオ" panose="020B0604030504040204" pitchFamily="50" charset="-128"/>
                <a:ea typeface="メイリオ" panose="020B0604030504040204" pitchFamily="50" charset="-128"/>
              </a:rPr>
              <a:t>この方は</a:t>
            </a:r>
            <a:r>
              <a:rPr kumimoji="1" lang="ja-JP" altLang="en-US" sz="2000" b="1" u="sng" dirty="0">
                <a:solidFill>
                  <a:schemeClr val="tx1"/>
                </a:solidFill>
                <a:latin typeface="メイリオ" panose="020B0604030504040204" pitchFamily="50" charset="-128"/>
                <a:ea typeface="メイリオ" panose="020B0604030504040204" pitchFamily="50" charset="-128"/>
              </a:rPr>
              <a:t>車いすを使っているから</a:t>
            </a:r>
            <a:r>
              <a:rPr kumimoji="1" lang="ja-JP" altLang="en-US" sz="2000" dirty="0">
                <a:solidFill>
                  <a:schemeClr val="tx1"/>
                </a:solidFill>
                <a:latin typeface="メイリオ" panose="020B0604030504040204" pitchFamily="50" charset="-128"/>
                <a:ea typeface="メイリオ" panose="020B0604030504040204" pitchFamily="50" charset="-128"/>
              </a:rPr>
              <a:t>、段差を登れない</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　→「障害」とは</a:t>
            </a:r>
            <a:r>
              <a:rPr lang="ja-JP" altLang="en-US" sz="2000" b="1" u="sng" dirty="0">
                <a:solidFill>
                  <a:schemeClr val="tx1"/>
                </a:solidFill>
                <a:latin typeface="メイリオ" panose="020B0604030504040204" pitchFamily="50" charset="-128"/>
                <a:ea typeface="メイリオ" panose="020B0604030504040204" pitchFamily="50" charset="-128"/>
              </a:rPr>
              <a:t>本人の機能障害</a:t>
            </a:r>
            <a:r>
              <a:rPr lang="ja-JP" altLang="en-US" sz="2000" dirty="0">
                <a:solidFill>
                  <a:schemeClr val="tx1"/>
                </a:solidFill>
                <a:latin typeface="メイリオ" panose="020B0604030504040204" pitchFamily="50" charset="-128"/>
                <a:ea typeface="メイリオ" panose="020B0604030504040204" pitchFamily="50" charset="-128"/>
              </a:rPr>
              <a:t>という考え方</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2312260" y="3278482"/>
            <a:ext cx="6744653" cy="20227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u="sng" dirty="0">
                <a:solidFill>
                  <a:schemeClr val="tx1"/>
                </a:solidFill>
                <a:latin typeface="メイリオ" panose="020B0604030504040204" pitchFamily="50" charset="-128"/>
                <a:ea typeface="メイリオ" panose="020B0604030504040204" pitchFamily="50" charset="-128"/>
              </a:rPr>
              <a:t>●考え方②</a:t>
            </a:r>
            <a:endParaRPr lang="en-US" altLang="ja-JP" sz="2000" b="1" u="sng"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　目の前に</a:t>
            </a:r>
            <a:r>
              <a:rPr lang="ja-JP" altLang="en-US" sz="2000" b="1" u="sng" dirty="0">
                <a:solidFill>
                  <a:schemeClr val="tx1"/>
                </a:solidFill>
                <a:latin typeface="メイリオ" panose="020B0604030504040204" pitchFamily="50" charset="-128"/>
                <a:ea typeface="メイリオ" panose="020B0604030504040204" pitchFamily="50" charset="-128"/>
              </a:rPr>
              <a:t>段差があるから</a:t>
            </a:r>
            <a:r>
              <a:rPr lang="ja-JP" altLang="en-US" sz="2000" dirty="0">
                <a:solidFill>
                  <a:schemeClr val="tx1"/>
                </a:solidFill>
                <a:latin typeface="メイリオ" panose="020B0604030504040204" pitchFamily="50" charset="-128"/>
                <a:ea typeface="メイリオ" panose="020B0604030504040204" pitchFamily="50" charset="-128"/>
              </a:rPr>
              <a:t>、車いすの方が登れない</a:t>
            </a:r>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　→「障害」とは</a:t>
            </a:r>
            <a:r>
              <a:rPr lang="ja-JP" altLang="en-US" sz="2000" b="1" u="sng" dirty="0">
                <a:solidFill>
                  <a:schemeClr val="tx1"/>
                </a:solidFill>
                <a:latin typeface="メイリオ" panose="020B0604030504040204" pitchFamily="50" charset="-128"/>
                <a:ea typeface="メイリオ" panose="020B0604030504040204" pitchFamily="50" charset="-128"/>
              </a:rPr>
              <a:t>社会の様々な障壁</a:t>
            </a:r>
            <a:r>
              <a:rPr lang="ja-JP" altLang="en-US" sz="2000" dirty="0">
                <a:solidFill>
                  <a:schemeClr val="tx1"/>
                </a:solidFill>
                <a:latin typeface="メイリオ" panose="020B0604030504040204" pitchFamily="50" charset="-128"/>
                <a:ea typeface="メイリオ" panose="020B0604030504040204" pitchFamily="50" charset="-128"/>
              </a:rPr>
              <a:t>という考え方</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5" name="メモ 14"/>
          <p:cNvSpPr/>
          <p:nvPr/>
        </p:nvSpPr>
        <p:spPr>
          <a:xfrm>
            <a:off x="4653162" y="2320660"/>
            <a:ext cx="4248472" cy="736683"/>
          </a:xfrm>
          <a:prstGeom prst="foldedCorner">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 name="正方形/長方形 15"/>
          <p:cNvSpPr/>
          <p:nvPr/>
        </p:nvSpPr>
        <p:spPr>
          <a:xfrm>
            <a:off x="4787048" y="2435206"/>
            <a:ext cx="4134465" cy="523220"/>
          </a:xfrm>
          <a:prstGeom prst="rect">
            <a:avLst/>
          </a:prstGeom>
          <a:noFill/>
        </p:spPr>
        <p:txBody>
          <a:bodyPr wrap="none" lIns="91440" tIns="45720" rIns="91440" bIns="45720">
            <a:spAutoFit/>
          </a:bodyPr>
          <a:lstStyle/>
          <a:p>
            <a:pPr algn="ctr"/>
            <a:r>
              <a:rPr lang="ja-JP" altLang="en-US" sz="2800" b="1" cap="none" spc="0" dirty="0">
                <a:ln w="0"/>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👉医学モデル</a:t>
            </a:r>
            <a:r>
              <a:rPr lang="ja-JP" altLang="en-US" sz="2000" b="1" cap="none" spc="0" dirty="0">
                <a:ln w="0"/>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（古い考え方）</a:t>
            </a:r>
          </a:p>
        </p:txBody>
      </p:sp>
      <p:sp>
        <p:nvSpPr>
          <p:cNvPr id="20" name="メモ 19"/>
          <p:cNvSpPr/>
          <p:nvPr/>
        </p:nvSpPr>
        <p:spPr>
          <a:xfrm>
            <a:off x="4673041" y="4399866"/>
            <a:ext cx="4248472" cy="756000"/>
          </a:xfrm>
          <a:prstGeom prst="foldedCorner">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4796392" y="4507323"/>
            <a:ext cx="4134465" cy="523220"/>
          </a:xfrm>
          <a:prstGeom prst="rect">
            <a:avLst/>
          </a:prstGeom>
          <a:noFill/>
        </p:spPr>
        <p:txBody>
          <a:bodyPr wrap="none" lIns="91440" tIns="45720" rIns="91440" bIns="45720">
            <a:spAutoFit/>
          </a:bodyPr>
          <a:lstStyle/>
          <a:p>
            <a:r>
              <a:rPr lang="ja-JP" altLang="en-US" sz="2800" b="1" cap="none" spc="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👉社会モデル</a:t>
            </a:r>
            <a:r>
              <a:rPr lang="ja-JP" altLang="en-US" sz="2000" b="1" cap="none" spc="0"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（今の考え方）</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160" y="4546354"/>
            <a:ext cx="2340000" cy="2340000"/>
          </a:xfrm>
          <a:prstGeom prst="rect">
            <a:avLst/>
          </a:prstGeom>
        </p:spPr>
      </p:pic>
      <p:sp>
        <p:nvSpPr>
          <p:cNvPr id="26" name="テキスト ボックス 25"/>
          <p:cNvSpPr txBox="1"/>
          <p:nvPr/>
        </p:nvSpPr>
        <p:spPr>
          <a:xfrm>
            <a:off x="2387161" y="5716354"/>
            <a:ext cx="6669752"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この</a:t>
            </a:r>
            <a:r>
              <a:rPr kumimoji="1" lang="ja-JP" altLang="en-US" sz="2000" b="1" dirty="0">
                <a:latin typeface="メイリオ" panose="020B0604030504040204" pitchFamily="50" charset="-128"/>
                <a:ea typeface="メイリオ" panose="020B0604030504040204" pitchFamily="50" charset="-128"/>
              </a:rPr>
              <a:t>「社会モデル」</a:t>
            </a:r>
            <a:r>
              <a:rPr kumimoji="1" lang="ja-JP" altLang="en-US" sz="2000" dirty="0">
                <a:latin typeface="メイリオ" panose="020B0604030504040204" pitchFamily="50" charset="-128"/>
                <a:ea typeface="メイリオ" panose="020B0604030504040204" pitchFamily="50" charset="-128"/>
              </a:rPr>
              <a:t>という考え方が、障害者差別解消法の</a:t>
            </a:r>
            <a:r>
              <a:rPr kumimoji="1" lang="ja-JP" altLang="en-US" sz="2000" b="1" dirty="0">
                <a:latin typeface="メイリオ" panose="020B0604030504040204" pitchFamily="50" charset="-128"/>
                <a:ea typeface="メイリオ" panose="020B0604030504040204" pitchFamily="50" charset="-128"/>
              </a:rPr>
              <a:t>基本的な理念</a:t>
            </a:r>
            <a:r>
              <a:rPr kumimoji="1" lang="ja-JP" altLang="en-US" sz="2000" dirty="0">
                <a:latin typeface="メイリオ" panose="020B0604030504040204" pitchFamily="50" charset="-128"/>
                <a:ea typeface="メイリオ" panose="020B0604030504040204" pitchFamily="50" charset="-128"/>
              </a:rPr>
              <a:t>です。</a:t>
            </a:r>
          </a:p>
        </p:txBody>
      </p:sp>
      <p:sp>
        <p:nvSpPr>
          <p:cNvPr id="27" name="下矢印吹き出し 26"/>
          <p:cNvSpPr/>
          <p:nvPr/>
        </p:nvSpPr>
        <p:spPr>
          <a:xfrm>
            <a:off x="54619" y="3504040"/>
            <a:ext cx="2065145" cy="895826"/>
          </a:xfrm>
          <a:prstGeom prst="downArrowCallout">
            <a:avLst/>
          </a:prstGeom>
          <a:noFill/>
          <a:ln w="28575">
            <a:solidFill>
              <a:srgbClr val="FF0000"/>
            </a:solidFill>
          </a:ln>
        </p:spPr>
        <p:txBody>
          <a:bodyPr wrap="square" lIns="91440" tIns="45720" rIns="91440" bIns="45720">
            <a:spAutoFit/>
          </a:bodyPr>
          <a:lstStyle/>
          <a:p>
            <a:r>
              <a:rPr lang="ja-JP" altLang="en-US" sz="1600" b="1" cap="none" spc="0" dirty="0">
                <a:ln w="0"/>
                <a:latin typeface="メイリオ" panose="020B0604030504040204" pitchFamily="50" charset="-128"/>
                <a:ea typeface="メイリオ" panose="020B0604030504040204" pitchFamily="50" charset="-128"/>
              </a:rPr>
              <a:t>障害（社会モデル）</a:t>
            </a:r>
            <a:endParaRPr lang="en-US" altLang="ja-JP" sz="1600" b="1" cap="none" spc="0" dirty="0">
              <a:ln w="0"/>
              <a:latin typeface="メイリオ" panose="020B0604030504040204" pitchFamily="50" charset="-128"/>
              <a:ea typeface="メイリオ" panose="020B0604030504040204" pitchFamily="50" charset="-128"/>
            </a:endParaRPr>
          </a:p>
          <a:p>
            <a:r>
              <a:rPr lang="ja-JP" altLang="en-US" sz="1600" b="1" cap="none" spc="0" dirty="0">
                <a:ln w="0"/>
                <a:latin typeface="メイリオ" panose="020B0604030504040204" pitchFamily="50" charset="-128"/>
                <a:ea typeface="メイリオ" panose="020B0604030504040204" pitchFamily="50" charset="-128"/>
              </a:rPr>
              <a:t>を解消すると</a:t>
            </a:r>
            <a:r>
              <a:rPr lang="en-US" altLang="ja-JP" sz="1600" b="1" cap="none" spc="0" dirty="0">
                <a:ln w="0"/>
                <a:latin typeface="メイリオ" panose="020B0604030504040204" pitchFamily="50" charset="-128"/>
                <a:ea typeface="メイリオ" panose="020B0604030504040204" pitchFamily="50" charset="-128"/>
              </a:rPr>
              <a:t>…</a:t>
            </a:r>
            <a:endParaRPr lang="ja-JP" altLang="en-US" sz="1600" b="1" cap="none" spc="0" dirty="0">
              <a:ln w="0"/>
              <a:latin typeface="メイリオ" panose="020B0604030504040204" pitchFamily="50" charset="-128"/>
              <a:ea typeface="メイリオ" panose="020B0604030504040204" pitchFamily="50" charset="-128"/>
            </a:endParaRPr>
          </a:p>
        </p:txBody>
      </p:sp>
      <p:sp>
        <p:nvSpPr>
          <p:cNvPr id="19" name="正方形/長方形 18"/>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kumimoji="1" lang="ja-JP" altLang="en-US" sz="2000" b="1" dirty="0">
                <a:solidFill>
                  <a:srgbClr val="002060"/>
                </a:solidFill>
                <a:latin typeface="メイリオ" panose="020B0604030504040204" pitchFamily="50" charset="-128"/>
                <a:ea typeface="メイリオ" panose="020B0604030504040204" pitchFamily="50" charset="-128"/>
              </a:rPr>
              <a:t>「障害」</a:t>
            </a:r>
            <a:r>
              <a:rPr kumimoji="1" lang="ja-JP" altLang="en-US" b="1" dirty="0">
                <a:solidFill>
                  <a:srgbClr val="002060"/>
                </a:solidFill>
                <a:latin typeface="メイリオ" panose="020B0604030504040204" pitchFamily="50" charset="-128"/>
                <a:ea typeface="メイリオ" panose="020B0604030504040204" pitchFamily="50" charset="-128"/>
              </a:rPr>
              <a:t>とは</a:t>
            </a:r>
            <a:r>
              <a:rPr kumimoji="1" lang="ja-JP" altLang="en-US" sz="2000" b="1" dirty="0">
                <a:solidFill>
                  <a:srgbClr val="002060"/>
                </a:solidFill>
                <a:latin typeface="メイリオ" panose="020B0604030504040204" pitchFamily="50" charset="-128"/>
                <a:ea typeface="メイリオ" panose="020B0604030504040204" pitchFamily="50" charset="-128"/>
              </a:rPr>
              <a:t>どこにあるもの？</a:t>
            </a:r>
            <a:endParaRPr kumimoji="1" lang="ja-JP" altLang="en-US" b="1" dirty="0">
              <a:solidFill>
                <a:srgbClr val="002060"/>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03</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684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3" y="947833"/>
            <a:ext cx="6226783" cy="6055546"/>
          </a:xfrm>
          <a:prstGeom prst="rect">
            <a:avLst/>
          </a:prstGeom>
        </p:spPr>
      </p:pic>
      <p:sp>
        <p:nvSpPr>
          <p:cNvPr id="7" name="テキスト ボックス 6"/>
          <p:cNvSpPr txBox="1"/>
          <p:nvPr/>
        </p:nvSpPr>
        <p:spPr>
          <a:xfrm>
            <a:off x="52521" y="145596"/>
            <a:ext cx="8335119" cy="1015663"/>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a:t>
            </a:r>
            <a:r>
              <a:rPr lang="ja-JP" altLang="en-US" sz="2000" b="1" dirty="0">
                <a:solidFill>
                  <a:sysClr val="windowText" lastClr="000000"/>
                </a:solidFill>
                <a:latin typeface="メイリオ" panose="020B0604030504040204" pitchFamily="50" charset="-128"/>
                <a:ea typeface="メイリオ" panose="020B0604030504040204" pitchFamily="50" charset="-128"/>
              </a:rPr>
              <a:t>身長よりも高い壁があります。</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a:p>
            <a:r>
              <a:rPr lang="ja-JP" altLang="en-US" sz="2000" b="1" dirty="0">
                <a:solidFill>
                  <a:sysClr val="windowText" lastClr="000000"/>
                </a:solidFill>
                <a:latin typeface="メイリオ" panose="020B0604030504040204" pitchFamily="50" charset="-128"/>
                <a:ea typeface="メイリオ" panose="020B0604030504040204" pitchFamily="50" charset="-128"/>
              </a:rPr>
              <a:t>　この壁を越えられないのは、自分の身長が壁よりも低いせい？</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a:p>
            <a:r>
              <a:rPr lang="ja-JP" altLang="en-US" sz="2000" dirty="0">
                <a:solidFill>
                  <a:sysClr val="windowText" lastClr="000000"/>
                </a:solidFill>
                <a:latin typeface="メイリオ" panose="020B0604030504040204" pitchFamily="50" charset="-128"/>
                <a:ea typeface="メイリオ" panose="020B0604030504040204" pitchFamily="50" charset="-128"/>
              </a:rPr>
              <a:t>　（「障害」とは「自分の身長の低さ」？）</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3635896" y="1149044"/>
            <a:ext cx="5328105" cy="96362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u="sng" dirty="0">
                <a:solidFill>
                  <a:schemeClr val="tx1"/>
                </a:solidFill>
                <a:latin typeface="メイリオ" panose="020B0604030504040204" pitchFamily="50" charset="-128"/>
                <a:ea typeface="メイリオ" panose="020B0604030504040204" pitchFamily="50" charset="-128"/>
              </a:rPr>
              <a:t>「障害」とは、</a:t>
            </a:r>
            <a:r>
              <a:rPr lang="ja-JP" altLang="en-US" b="1" u="sng" dirty="0">
                <a:solidFill>
                  <a:srgbClr val="FF0000"/>
                </a:solidFill>
                <a:latin typeface="メイリオ" panose="020B0604030504040204" pitchFamily="50" charset="-128"/>
                <a:ea typeface="メイリオ" panose="020B0604030504040204" pitchFamily="50" charset="-128"/>
              </a:rPr>
              <a:t>「登れないほど高い壁のこと」</a:t>
            </a:r>
            <a:endParaRPr lang="en-US" altLang="ja-JP" b="1" u="sng"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a:t>
            </a:r>
            <a:r>
              <a:rPr lang="ja-JP" altLang="en-US" u="sng" dirty="0">
                <a:solidFill>
                  <a:schemeClr val="tx1"/>
                </a:solidFill>
                <a:latin typeface="メイリオ" panose="020B0604030504040204" pitchFamily="50" charset="-128"/>
                <a:ea typeface="メイリオ" panose="020B0604030504040204" pitchFamily="50" charset="-128"/>
              </a:rPr>
              <a:t>であり、</a:t>
            </a:r>
            <a:r>
              <a:rPr lang="ja-JP" altLang="en-US" b="1" u="sng" dirty="0">
                <a:solidFill>
                  <a:srgbClr val="FF0000"/>
                </a:solidFill>
                <a:latin typeface="メイリオ" panose="020B0604030504040204" pitchFamily="50" charset="-128"/>
                <a:ea typeface="メイリオ" panose="020B0604030504040204" pitchFamily="50" charset="-128"/>
              </a:rPr>
              <a:t>誰にでもあるもの</a:t>
            </a:r>
            <a:r>
              <a:rPr lang="ja-JP" altLang="en-US" b="1" u="sng" dirty="0">
                <a:solidFill>
                  <a:schemeClr val="tx1"/>
                </a:solidFill>
                <a:latin typeface="メイリオ" panose="020B0604030504040204" pitchFamily="50" charset="-128"/>
                <a:ea typeface="メイリオ" panose="020B0604030504040204" pitchFamily="50" charset="-128"/>
              </a:rPr>
              <a:t>です！</a:t>
            </a:r>
            <a:endParaRPr kumimoji="1" lang="ja-JP" altLang="en-US" b="1" u="sng" dirty="0">
              <a:solidFill>
                <a:schemeClr val="tx1"/>
              </a:solidFill>
              <a:latin typeface="メイリオ" panose="020B0604030504040204" pitchFamily="50" charset="-128"/>
              <a:ea typeface="メイリオ" panose="020B0604030504040204" pitchFamily="50" charset="-128"/>
            </a:endParaRPr>
          </a:p>
        </p:txBody>
      </p:sp>
      <p:sp>
        <p:nvSpPr>
          <p:cNvPr id="5" name="楕円 4"/>
          <p:cNvSpPr/>
          <p:nvPr/>
        </p:nvSpPr>
        <p:spPr>
          <a:xfrm>
            <a:off x="6062619" y="3114735"/>
            <a:ext cx="2880000" cy="2880000"/>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8568" y="3312601"/>
            <a:ext cx="2042624" cy="2420888"/>
          </a:xfrm>
          <a:prstGeom prst="rect">
            <a:avLst/>
          </a:prstGeom>
        </p:spPr>
      </p:pic>
      <p:sp>
        <p:nvSpPr>
          <p:cNvPr id="8" name="円形吹き出し 7"/>
          <p:cNvSpPr/>
          <p:nvPr/>
        </p:nvSpPr>
        <p:spPr>
          <a:xfrm>
            <a:off x="5007414" y="2091002"/>
            <a:ext cx="2294819" cy="1576511"/>
          </a:xfrm>
          <a:prstGeom prst="wedgeEllipseCallout">
            <a:avLst>
              <a:gd name="adj1" fmla="val 37853"/>
              <a:gd name="adj2" fmla="val 47288"/>
            </a:avLst>
          </a:prstGeom>
          <a:solidFill>
            <a:schemeClr val="bg1"/>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70798" y="2462664"/>
            <a:ext cx="2123767" cy="923330"/>
          </a:xfrm>
          <a:prstGeom prst="rect">
            <a:avLst/>
          </a:prstGeom>
          <a:noFill/>
        </p:spPr>
        <p:txBody>
          <a:bodyPr wrap="square" rtlCol="0">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合理的配慮</a:t>
            </a:r>
            <a:endParaRPr lang="en-US" altLang="ja-JP" b="1" dirty="0">
              <a:solidFill>
                <a:srgbClr val="FF0000"/>
              </a:solidFill>
              <a:latin typeface="メイリオ" panose="020B0604030504040204" pitchFamily="50" charset="-128"/>
              <a:ea typeface="メイリオ" panose="020B0604030504040204" pitchFamily="50" charset="-128"/>
            </a:endParaRPr>
          </a:p>
          <a:p>
            <a:pPr algn="ctr"/>
            <a:r>
              <a:rPr lang="ja-JP" altLang="en-US" dirty="0">
                <a:solidFill>
                  <a:srgbClr val="FF0000"/>
                </a:solidFill>
                <a:latin typeface="メイリオ" panose="020B0604030504040204" pitchFamily="50" charset="-128"/>
                <a:ea typeface="メイリオ" panose="020B0604030504040204" pitchFamily="50" charset="-128"/>
              </a:rPr>
              <a:t>（ハシゴがあれば登れるよ！）</a:t>
            </a:r>
          </a:p>
        </p:txBody>
      </p:sp>
    </p:spTree>
    <p:extLst>
      <p:ext uri="{BB962C8B-B14F-4D97-AF65-F5344CB8AC3E}">
        <p14:creationId xmlns:p14="http://schemas.microsoft.com/office/powerpoint/2010/main" val="268267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8"/>
          <p:cNvSpPr txBox="1">
            <a:spLocks/>
          </p:cNvSpPr>
          <p:nvPr/>
        </p:nvSpPr>
        <p:spPr bwMode="auto">
          <a:xfrm>
            <a:off x="196125" y="753059"/>
            <a:ext cx="8712968" cy="2016064"/>
          </a:xfrm>
          <a:prstGeom prst="roundRect">
            <a:avLst>
              <a:gd name="adj" fmla="val 10758"/>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91440" tIns="45720" rIns="91440" bIns="45720" anchor="t"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000" dirty="0">
                <a:solidFill>
                  <a:schemeClr val="tx1"/>
                </a:solidFill>
                <a:latin typeface="メイリオ" pitchFamily="50" charset="-128"/>
                <a:ea typeface="メイリオ" pitchFamily="50" charset="-128"/>
                <a:cs typeface="メイリオ" pitchFamily="50" charset="-128"/>
              </a:rPr>
              <a:t>　</a:t>
            </a:r>
            <a:r>
              <a:rPr lang="ja-JP" altLang="en-US" sz="2000" b="1" dirty="0">
                <a:solidFill>
                  <a:schemeClr val="tx1"/>
                </a:solidFill>
                <a:latin typeface="メイリオ" pitchFamily="50" charset="-128"/>
                <a:ea typeface="メイリオ" pitchFamily="50" charset="-128"/>
                <a:cs typeface="メイリオ" pitchFamily="50" charset="-128"/>
              </a:rPr>
              <a:t>障害者差別解消法でいう「障害者」とは・・・</a:t>
            </a:r>
            <a:endParaRPr lang="en-US" altLang="ja-JP" sz="2000" b="1" dirty="0">
              <a:solidFill>
                <a:schemeClr val="tx1"/>
              </a:solidFill>
              <a:latin typeface="メイリオ" pitchFamily="50" charset="-128"/>
              <a:ea typeface="メイリオ" pitchFamily="50" charset="-128"/>
              <a:cs typeface="メイリオ" pitchFamily="50" charset="-128"/>
            </a:endParaRPr>
          </a:p>
          <a:p>
            <a:pPr algn="l"/>
            <a:endParaRPr lang="en-US" altLang="ja-JP" sz="2000" dirty="0">
              <a:solidFill>
                <a:schemeClr val="tx1"/>
              </a:solidFill>
              <a:latin typeface="メイリオ" pitchFamily="50" charset="-128"/>
              <a:ea typeface="メイリオ" pitchFamily="50" charset="-128"/>
              <a:cs typeface="メイリオ" pitchFamily="50" charset="-128"/>
            </a:endParaRPr>
          </a:p>
          <a:p>
            <a:pPr algn="l"/>
            <a:r>
              <a:rPr lang="ja-JP" altLang="en-US" sz="2000" dirty="0">
                <a:solidFill>
                  <a:schemeClr val="tx1"/>
                </a:solidFill>
                <a:latin typeface="メイリオ" pitchFamily="50" charset="-128"/>
                <a:ea typeface="メイリオ" pitchFamily="50" charset="-128"/>
                <a:cs typeface="メイリオ" pitchFamily="50" charset="-128"/>
              </a:rPr>
              <a:t>　身体障害、知的障害、精神障害（発達障害を含む。）</a:t>
            </a:r>
            <a:r>
              <a:rPr lang="ja-JP" altLang="en-US" sz="2000" u="sng" dirty="0">
                <a:solidFill>
                  <a:schemeClr val="tx1"/>
                </a:solidFill>
                <a:latin typeface="メイリオ" pitchFamily="50" charset="-128"/>
                <a:ea typeface="メイリオ" pitchFamily="50" charset="-128"/>
                <a:cs typeface="メイリオ" pitchFamily="50" charset="-128"/>
              </a:rPr>
              <a:t>その他心身の機能の障害</a:t>
            </a:r>
            <a:r>
              <a:rPr lang="ja-JP" altLang="en-US" sz="2000" dirty="0">
                <a:solidFill>
                  <a:schemeClr val="tx1"/>
                </a:solidFill>
                <a:latin typeface="メイリオ" pitchFamily="50" charset="-128"/>
                <a:ea typeface="メイリオ" pitchFamily="50" charset="-128"/>
                <a:cs typeface="メイリオ" pitchFamily="50" charset="-128"/>
              </a:rPr>
              <a:t>（以下「障害」と総称する。）がある者であって、障害及び社会的障壁により継続的に日常生活又は社会生活に相当な制限を受ける状態にあるもの。</a:t>
            </a:r>
            <a:r>
              <a:rPr lang="en-US" altLang="ja-JP" sz="2000" dirty="0">
                <a:solidFill>
                  <a:schemeClr val="tx1"/>
                </a:solidFill>
                <a:latin typeface="メイリオ" pitchFamily="50" charset="-128"/>
                <a:ea typeface="メイリオ" pitchFamily="50" charset="-128"/>
                <a:cs typeface="メイリオ" pitchFamily="50" charset="-128"/>
              </a:rPr>
              <a:t>【</a:t>
            </a:r>
            <a:r>
              <a:rPr lang="ja-JP" altLang="en-US" sz="2000" dirty="0">
                <a:solidFill>
                  <a:schemeClr val="tx1"/>
                </a:solidFill>
                <a:latin typeface="メイリオ" pitchFamily="50" charset="-128"/>
                <a:ea typeface="メイリオ" pitchFamily="50" charset="-128"/>
                <a:cs typeface="メイリオ" pitchFamily="50" charset="-128"/>
              </a:rPr>
              <a:t>法第２条第１号</a:t>
            </a:r>
            <a:r>
              <a:rPr lang="en-US" altLang="ja-JP" sz="2000" dirty="0">
                <a:solidFill>
                  <a:schemeClr val="tx1"/>
                </a:solidFill>
                <a:latin typeface="メイリオ" pitchFamily="50" charset="-128"/>
                <a:ea typeface="メイリオ" pitchFamily="50" charset="-128"/>
                <a:cs typeface="メイリオ" pitchFamily="50" charset="-128"/>
              </a:rPr>
              <a:t>】</a:t>
            </a:r>
          </a:p>
        </p:txBody>
      </p:sp>
      <p:sp>
        <p:nvSpPr>
          <p:cNvPr id="3" name="テキスト ボックス 2"/>
          <p:cNvSpPr txBox="1"/>
          <p:nvPr/>
        </p:nvSpPr>
        <p:spPr>
          <a:xfrm>
            <a:off x="614116" y="3766900"/>
            <a:ext cx="6768912" cy="1938992"/>
          </a:xfrm>
          <a:prstGeom prst="rect">
            <a:avLst/>
          </a:prstGeom>
          <a:noFill/>
        </p:spPr>
        <p:txBody>
          <a:bodyPr wrap="square" rtlCol="0">
            <a:spAutoFit/>
          </a:bodyPr>
          <a:lstStyle/>
          <a:p>
            <a:r>
              <a:rPr lang="ja-JP" altLang="en-US" sz="2000" dirty="0">
                <a:latin typeface="メイリオ" pitchFamily="50" charset="-128"/>
                <a:ea typeface="メイリオ" pitchFamily="50" charset="-128"/>
                <a:cs typeface="メイリオ" pitchFamily="50" charset="-128"/>
              </a:rPr>
              <a:t>　障害者差別解消法が対象とする障害者は、</a:t>
            </a:r>
            <a:r>
              <a:rPr lang="ja-JP" altLang="en-US" sz="2000" b="1" u="sng" dirty="0">
                <a:latin typeface="メイリオ" pitchFamily="50" charset="-128"/>
                <a:ea typeface="メイリオ" pitchFamily="50" charset="-128"/>
                <a:cs typeface="メイリオ" pitchFamily="50" charset="-128"/>
              </a:rPr>
              <a:t>いわゆる</a:t>
            </a:r>
            <a:endParaRPr lang="en-US" altLang="ja-JP" sz="2000" b="1" u="sng" dirty="0">
              <a:latin typeface="メイリオ" pitchFamily="50" charset="-128"/>
              <a:ea typeface="メイリオ" pitchFamily="50" charset="-128"/>
              <a:cs typeface="メイリオ" pitchFamily="50" charset="-128"/>
            </a:endParaRPr>
          </a:p>
          <a:p>
            <a:r>
              <a:rPr lang="ja-JP" altLang="en-US" sz="2000" b="1" u="sng" dirty="0">
                <a:latin typeface="メイリオ" pitchFamily="50" charset="-128"/>
                <a:ea typeface="メイリオ" pitchFamily="50" charset="-128"/>
                <a:cs typeface="メイリオ" pitchFamily="50" charset="-128"/>
              </a:rPr>
              <a:t>障害者手帳の所持者に限りません。</a:t>
            </a:r>
            <a:endParaRPr lang="en-US" altLang="ja-JP" sz="2000" b="1" u="sng" dirty="0">
              <a:latin typeface="メイリオ" pitchFamily="50" charset="-128"/>
              <a:ea typeface="メイリオ" pitchFamily="50" charset="-128"/>
              <a:cs typeface="メイリオ" pitchFamily="50" charset="-128"/>
            </a:endParaRPr>
          </a:p>
          <a:p>
            <a:r>
              <a:rPr lang="ja-JP" altLang="en-US" sz="2000" dirty="0">
                <a:latin typeface="メイリオ" panose="020B0604030504040204" pitchFamily="50" charset="-128"/>
                <a:ea typeface="メイリオ" panose="020B0604030504040204" pitchFamily="50" charset="-128"/>
              </a:rPr>
              <a:t>　障害者が日常生活や社会生活で受けている制限は、心身の障害のみに起因するものではなく、社会における様々な障壁と相対することによって生じるものという、いわゆる「社会モデル」の考え方を踏まえています。</a:t>
            </a:r>
            <a:endParaRPr lang="en-US" altLang="ja-JP" sz="2000" dirty="0">
              <a:latin typeface="メイリオ" pitchFamily="50" charset="-128"/>
              <a:ea typeface="メイリオ" pitchFamily="50" charset="-128"/>
              <a:cs typeface="メイリオ"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170584701"/>
              </p:ext>
            </p:extLst>
          </p:nvPr>
        </p:nvGraphicFramePr>
        <p:xfrm>
          <a:off x="570480" y="3289245"/>
          <a:ext cx="6664894" cy="396240"/>
        </p:xfrm>
        <a:graphic>
          <a:graphicData uri="http://schemas.openxmlformats.org/drawingml/2006/table">
            <a:tbl>
              <a:tblPr/>
              <a:tblGrid>
                <a:gridCol w="6664894">
                  <a:extLst>
                    <a:ext uri="{9D8B030D-6E8A-4147-A177-3AD203B41FA5}">
                      <a16:colId xmlns:a16="http://schemas.microsoft.com/office/drawing/2014/main" val="20000"/>
                    </a:ext>
                  </a:extLst>
                </a:gridCol>
              </a:tblGrid>
              <a:tr h="360040">
                <a:tc>
                  <a:txBody>
                    <a:bodyPr/>
                    <a:lstStyle/>
                    <a:p>
                      <a:r>
                        <a:rPr kumimoji="1" lang="ja-JP" altLang="en-US" sz="2000" b="1" dirty="0">
                          <a:solidFill>
                            <a:srgbClr val="0070C0"/>
                          </a:solidFill>
                          <a:latin typeface="メイリオ" pitchFamily="50" charset="-128"/>
                          <a:ea typeface="メイリオ" pitchFamily="50" charset="-128"/>
                          <a:cs typeface="メイリオ" pitchFamily="50" charset="-128"/>
                        </a:rPr>
                        <a:t>　</a:t>
                      </a:r>
                      <a:endParaRPr kumimoji="1" lang="ja-JP" altLang="en-US" sz="2000" b="1" dirty="0">
                        <a:solidFill>
                          <a:schemeClr val="tx1"/>
                        </a:solidFill>
                        <a:latin typeface="メイリオ" pitchFamily="50" charset="-128"/>
                        <a:ea typeface="メイリオ" pitchFamily="50" charset="-128"/>
                        <a:cs typeface="メイリオ" pitchFamily="50" charset="-128"/>
                      </a:endParaRPr>
                    </a:p>
                  </a:txBody>
                  <a:tcPr>
                    <a:lnL w="76200" cmpd="sng">
                      <a:noFill/>
                      <a:prstDash val="solid"/>
                    </a:lnL>
                    <a:lnR w="76200" cmpd="sng">
                      <a:noFill/>
                      <a:prstDash val="solid"/>
                    </a:lnR>
                    <a:lnT w="76200" cmpd="sng">
                      <a:noFill/>
                      <a:prstDash val="solid"/>
                    </a:lnT>
                    <a:lnB w="762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角丸四角形 1"/>
          <p:cNvSpPr/>
          <p:nvPr/>
        </p:nvSpPr>
        <p:spPr>
          <a:xfrm>
            <a:off x="1691680" y="5934687"/>
            <a:ext cx="6912768" cy="648072"/>
          </a:xfrm>
          <a:prstGeom prst="round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itchFamily="50" charset="-128"/>
                <a:ea typeface="メイリオ" pitchFamily="50" charset="-128"/>
                <a:cs typeface="メイリオ" pitchFamily="50" charset="-128"/>
              </a:rPr>
              <a:t>とは言え、障害者手帳の種類を知っておくことは、障害への理解を深めるうえで重要となります。（次のページで紹介します）</a:t>
            </a:r>
          </a:p>
        </p:txBody>
      </p:sp>
      <p:sp>
        <p:nvSpPr>
          <p:cNvPr id="6" name="テキスト ボックス 5"/>
          <p:cNvSpPr txBox="1"/>
          <p:nvPr/>
        </p:nvSpPr>
        <p:spPr>
          <a:xfrm>
            <a:off x="1371732" y="3136920"/>
            <a:ext cx="6118124" cy="461665"/>
          </a:xfrm>
          <a:prstGeom prst="rect">
            <a:avLst/>
          </a:prstGeom>
          <a:noFill/>
        </p:spPr>
        <p:txBody>
          <a:bodyPr wrap="square" rtlCol="0">
            <a:spAutoFit/>
          </a:bodyPr>
          <a:lstStyle/>
          <a:p>
            <a:r>
              <a:rPr kumimoji="1" lang="ja-JP" altLang="en-US" sz="2400" b="1" dirty="0">
                <a:solidFill>
                  <a:srgbClr val="002060"/>
                </a:solidFill>
                <a:latin typeface="メイリオ" panose="020B0604030504040204" pitchFamily="50" charset="-128"/>
                <a:ea typeface="メイリオ" panose="020B0604030504040204" pitchFamily="50" charset="-128"/>
              </a:rPr>
              <a:t>他の障害関係の法律よりも幅広い概念</a:t>
            </a:r>
          </a:p>
        </p:txBody>
      </p:sp>
      <p:sp>
        <p:nvSpPr>
          <p:cNvPr id="11" name="正方形/長方形 10"/>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kumimoji="1" lang="ja-JP" altLang="en-US" sz="2000" b="1" dirty="0">
                <a:solidFill>
                  <a:srgbClr val="002060"/>
                </a:solidFill>
                <a:latin typeface="メイリオ" panose="020B0604030504040204" pitchFamily="50" charset="-128"/>
                <a:ea typeface="メイリオ" panose="020B0604030504040204" pitchFamily="50" charset="-128"/>
              </a:rPr>
              <a:t>「障害者」</a:t>
            </a:r>
            <a:r>
              <a:rPr kumimoji="1" lang="ja-JP" altLang="en-US" b="1" dirty="0">
                <a:solidFill>
                  <a:srgbClr val="002060"/>
                </a:solidFill>
                <a:latin typeface="メイリオ" panose="020B0604030504040204" pitchFamily="50" charset="-128"/>
                <a:ea typeface="メイリオ" panose="020B0604030504040204" pitchFamily="50" charset="-128"/>
              </a:rPr>
              <a:t>とは</a:t>
            </a:r>
            <a:r>
              <a:rPr kumimoji="1" lang="ja-JP" altLang="en-US" sz="2000" b="1" dirty="0">
                <a:solidFill>
                  <a:srgbClr val="002060"/>
                </a:solidFill>
                <a:latin typeface="メイリオ" panose="020B0604030504040204" pitchFamily="50" charset="-128"/>
                <a:ea typeface="メイリオ" panose="020B0604030504040204" pitchFamily="50" charset="-128"/>
              </a:rPr>
              <a:t>誰</a:t>
            </a:r>
            <a:r>
              <a:rPr kumimoji="1" lang="ja-JP" altLang="en-US" b="1" dirty="0">
                <a:solidFill>
                  <a:srgbClr val="002060"/>
                </a:solidFill>
                <a:latin typeface="メイリオ" panose="020B0604030504040204" pitchFamily="50" charset="-128"/>
                <a:ea typeface="メイリオ" panose="020B0604030504040204" pitchFamily="50" charset="-128"/>
              </a:rPr>
              <a:t>を</a:t>
            </a:r>
            <a:r>
              <a:rPr kumimoji="1" lang="ja-JP" altLang="en-US" sz="2000" b="1" dirty="0">
                <a:solidFill>
                  <a:srgbClr val="002060"/>
                </a:solidFill>
                <a:latin typeface="メイリオ" panose="020B0604030504040204" pitchFamily="50" charset="-128"/>
                <a:ea typeface="メイリオ" panose="020B0604030504040204" pitchFamily="50" charset="-128"/>
              </a:rPr>
              <a:t>指す？</a:t>
            </a:r>
            <a:endParaRPr kumimoji="1" lang="ja-JP" altLang="en-US" b="1" dirty="0">
              <a:solidFill>
                <a:srgbClr val="002060"/>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04</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056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1A77DBD-1711-4D72-A05B-10D20797C6B2}" type="slidenum">
              <a:rPr kumimoji="1" lang="ja-JP" altLang="en-US" smtClean="0"/>
              <a:t>7</a:t>
            </a:fld>
            <a:endParaRPr kumimoji="1" lang="ja-JP" altLang="en-US"/>
          </a:p>
        </p:txBody>
      </p:sp>
      <p:sp>
        <p:nvSpPr>
          <p:cNvPr id="4" name="角丸四角形 3"/>
          <p:cNvSpPr/>
          <p:nvPr/>
        </p:nvSpPr>
        <p:spPr>
          <a:xfrm>
            <a:off x="72008" y="837384"/>
            <a:ext cx="4572000" cy="3024000"/>
          </a:xfrm>
          <a:prstGeom prst="roundRect">
            <a:avLst>
              <a:gd name="adj" fmla="val 5422"/>
            </a:avLst>
          </a:prstGeom>
          <a:solidFill>
            <a:srgbClr val="9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499992" y="837384"/>
            <a:ext cx="4572000" cy="3024000"/>
          </a:xfrm>
          <a:prstGeom prst="roundRect">
            <a:avLst>
              <a:gd name="adj" fmla="val 5422"/>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2008" y="3833664"/>
            <a:ext cx="4572000" cy="3024336"/>
          </a:xfrm>
          <a:prstGeom prst="roundRect">
            <a:avLst>
              <a:gd name="adj" fmla="val 5422"/>
            </a:avLst>
          </a:prstGeom>
          <a:solidFill>
            <a:srgbClr val="00B05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499992" y="3811352"/>
            <a:ext cx="4572000" cy="3024000"/>
          </a:xfrm>
          <a:prstGeom prst="roundRect">
            <a:avLst>
              <a:gd name="adj" fmla="val 5422"/>
            </a:avLst>
          </a:prstGeom>
          <a:solidFill>
            <a:srgbClr val="FFCC66"/>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23528" y="1170040"/>
            <a:ext cx="4032000" cy="2340000"/>
          </a:xfrm>
          <a:prstGeom prst="roundRect">
            <a:avLst>
              <a:gd name="adj" fmla="val 11146"/>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ja-JP" altLang="en-US" b="1" dirty="0">
                <a:solidFill>
                  <a:schemeClr val="tx1"/>
                </a:solidFill>
                <a:latin typeface="メイリオ" pitchFamily="50" charset="-128"/>
                <a:ea typeface="メイリオ" pitchFamily="50" charset="-128"/>
                <a:cs typeface="メイリオ" pitchFamily="50" charset="-128"/>
              </a:rPr>
              <a:t>●</a:t>
            </a:r>
            <a:r>
              <a:rPr lang="ja-JP" altLang="ja-JP" b="1" dirty="0">
                <a:solidFill>
                  <a:schemeClr val="tx1"/>
                </a:solidFill>
                <a:latin typeface="メイリオ" pitchFamily="50" charset="-128"/>
                <a:ea typeface="メイリオ" pitchFamily="50" charset="-128"/>
                <a:cs typeface="メイリオ" pitchFamily="50" charset="-128"/>
              </a:rPr>
              <a:t>身体障害者</a:t>
            </a:r>
            <a:r>
              <a:rPr lang="ja-JP" altLang="en-US" b="1" dirty="0">
                <a:solidFill>
                  <a:schemeClr val="tx1"/>
                </a:solidFill>
                <a:latin typeface="メイリオ" pitchFamily="50" charset="-128"/>
                <a:ea typeface="メイリオ" pitchFamily="50" charset="-128"/>
                <a:cs typeface="メイリオ" pitchFamily="50" charset="-128"/>
              </a:rPr>
              <a:t>手帳</a:t>
            </a:r>
            <a:r>
              <a:rPr lang="en-US" altLang="ja-JP" b="1" dirty="0">
                <a:solidFill>
                  <a:schemeClr val="tx1"/>
                </a:solidFill>
                <a:latin typeface="メイリオ" pitchFamily="50" charset="-128"/>
                <a:ea typeface="メイリオ" pitchFamily="50" charset="-128"/>
                <a:cs typeface="メイリオ" pitchFamily="50" charset="-128"/>
              </a:rPr>
              <a:t>【7,397</a:t>
            </a:r>
            <a:r>
              <a:rPr lang="ja-JP" altLang="en-US" b="1" dirty="0">
                <a:solidFill>
                  <a:schemeClr val="tx1"/>
                </a:solidFill>
                <a:latin typeface="メイリオ" pitchFamily="50" charset="-128"/>
                <a:ea typeface="メイリオ" pitchFamily="50" charset="-128"/>
                <a:cs typeface="メイリオ" pitchFamily="50" charset="-128"/>
              </a:rPr>
              <a:t>人</a:t>
            </a:r>
            <a:r>
              <a:rPr lang="en-US" altLang="ja-JP" b="1" dirty="0">
                <a:solidFill>
                  <a:schemeClr val="tx1"/>
                </a:solidFill>
                <a:latin typeface="メイリオ" pitchFamily="50" charset="-128"/>
                <a:ea typeface="メイリオ" pitchFamily="50" charset="-128"/>
                <a:cs typeface="メイリオ" pitchFamily="50" charset="-128"/>
              </a:rPr>
              <a:t>】</a:t>
            </a:r>
            <a:endParaRPr lang="ja-JP" altLang="ja-JP" dirty="0">
              <a:solidFill>
                <a:schemeClr val="tx1"/>
              </a:solidFill>
              <a:latin typeface="メイリオ" pitchFamily="50" charset="-128"/>
              <a:ea typeface="メイリオ" pitchFamily="50" charset="-128"/>
              <a:cs typeface="メイリオ" pitchFamily="50" charset="-128"/>
            </a:endParaRPr>
          </a:p>
          <a:p>
            <a:endParaRPr lang="en-US" altLang="ja-JP" dirty="0">
              <a:solidFill>
                <a:schemeClr val="tx1"/>
              </a:solidFill>
              <a:latin typeface="メイリオ" pitchFamily="50" charset="-128"/>
              <a:ea typeface="メイリオ" pitchFamily="50" charset="-128"/>
              <a:cs typeface="メイリオ" pitchFamily="50" charset="-128"/>
            </a:endParaRPr>
          </a:p>
          <a:p>
            <a:r>
              <a:rPr lang="en-US" altLang="ja-JP" sz="1600" b="1" dirty="0">
                <a:solidFill>
                  <a:schemeClr val="tx1"/>
                </a:solidFill>
                <a:latin typeface="メイリオ" pitchFamily="50" charset="-128"/>
                <a:ea typeface="メイリオ" pitchFamily="50" charset="-128"/>
                <a:cs typeface="メイリオ" pitchFamily="50" charset="-128"/>
              </a:rPr>
              <a:t>【</a:t>
            </a:r>
            <a:r>
              <a:rPr lang="ja-JP" altLang="en-US" sz="1600" b="1" dirty="0">
                <a:solidFill>
                  <a:schemeClr val="tx1"/>
                </a:solidFill>
                <a:latin typeface="メイリオ" pitchFamily="50" charset="-128"/>
                <a:ea typeface="メイリオ" pitchFamily="50" charset="-128"/>
                <a:cs typeface="メイリオ" pitchFamily="50" charset="-128"/>
              </a:rPr>
              <a:t>外部</a:t>
            </a:r>
            <a:r>
              <a:rPr lang="en-US" altLang="ja-JP" sz="1600" b="1"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視覚</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聴覚</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平衡</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音声</a:t>
            </a:r>
            <a:r>
              <a:rPr lang="ja-JP" altLang="en-US" sz="1600" dirty="0">
                <a:solidFill>
                  <a:schemeClr val="tx1"/>
                </a:solidFill>
                <a:latin typeface="メイリオ" pitchFamily="50" charset="-128"/>
                <a:ea typeface="メイリオ" pitchFamily="50" charset="-128"/>
                <a:cs typeface="メイリオ" pitchFamily="50" charset="-128"/>
              </a:rPr>
              <a:t>・</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言語</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そしゃく</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肢体不自由</a:t>
            </a:r>
            <a:endParaRPr lang="en-US" altLang="ja-JP" sz="1600" dirty="0">
              <a:solidFill>
                <a:schemeClr val="tx1"/>
              </a:solidFill>
              <a:latin typeface="メイリオ" pitchFamily="50" charset="-128"/>
              <a:ea typeface="メイリオ" pitchFamily="50" charset="-128"/>
              <a:cs typeface="メイリオ" pitchFamily="50" charset="-128"/>
            </a:endParaRPr>
          </a:p>
          <a:p>
            <a:endParaRPr lang="en-US" altLang="ja-JP" sz="1600" dirty="0">
              <a:solidFill>
                <a:schemeClr val="tx1"/>
              </a:solidFill>
              <a:latin typeface="メイリオ" pitchFamily="50" charset="-128"/>
              <a:ea typeface="メイリオ" pitchFamily="50" charset="-128"/>
              <a:cs typeface="メイリオ" pitchFamily="50" charset="-128"/>
            </a:endParaRPr>
          </a:p>
          <a:p>
            <a:r>
              <a:rPr lang="en-US" altLang="ja-JP" sz="1600" b="1" dirty="0">
                <a:solidFill>
                  <a:schemeClr val="tx1"/>
                </a:solidFill>
                <a:latin typeface="メイリオ" pitchFamily="50" charset="-128"/>
                <a:ea typeface="メイリオ" pitchFamily="50" charset="-128"/>
                <a:cs typeface="メイリオ" pitchFamily="50" charset="-128"/>
              </a:rPr>
              <a:t>【</a:t>
            </a:r>
            <a:r>
              <a:rPr lang="ja-JP" altLang="en-US" sz="1600" b="1" dirty="0">
                <a:solidFill>
                  <a:schemeClr val="tx1"/>
                </a:solidFill>
                <a:latin typeface="メイリオ" pitchFamily="50" charset="-128"/>
                <a:ea typeface="メイリオ" pitchFamily="50" charset="-128"/>
                <a:cs typeface="メイリオ" pitchFamily="50" charset="-128"/>
              </a:rPr>
              <a:t>内部</a:t>
            </a:r>
            <a:r>
              <a:rPr lang="en-US" altLang="ja-JP" sz="1600" b="1"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心臓</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じん臓</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呼吸器</a:t>
            </a:r>
            <a:r>
              <a:rPr lang="ja-JP" altLang="en-US" sz="1600" dirty="0">
                <a:solidFill>
                  <a:schemeClr val="tx1"/>
                </a:solidFill>
                <a:latin typeface="メイリオ" pitchFamily="50" charset="-128"/>
                <a:ea typeface="メイリオ" pitchFamily="50" charset="-128"/>
                <a:cs typeface="メイリオ" pitchFamily="50" charset="-128"/>
              </a:rPr>
              <a:t>、</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ぼうこう</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直腸</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小腸</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肝臓</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ヒト免疫不全ウイルスによる免疫</a:t>
            </a:r>
            <a:endParaRPr lang="en-US" altLang="ja-JP" sz="1600" dirty="0">
              <a:solidFill>
                <a:schemeClr val="tx1"/>
              </a:solidFill>
              <a:latin typeface="メイリオ" pitchFamily="50" charset="-128"/>
              <a:ea typeface="メイリオ" pitchFamily="50" charset="-128"/>
              <a:cs typeface="メイリオ" pitchFamily="50" charset="-128"/>
            </a:endParaRPr>
          </a:p>
        </p:txBody>
      </p:sp>
      <p:sp>
        <p:nvSpPr>
          <p:cNvPr id="9" name="角丸四角形 8"/>
          <p:cNvSpPr/>
          <p:nvPr/>
        </p:nvSpPr>
        <p:spPr>
          <a:xfrm>
            <a:off x="4733764" y="1147728"/>
            <a:ext cx="4032000" cy="2340000"/>
          </a:xfrm>
          <a:prstGeom prst="roundRect">
            <a:avLst>
              <a:gd name="adj" fmla="val 11146"/>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ja-JP" altLang="en-US" b="1" dirty="0">
                <a:solidFill>
                  <a:schemeClr val="tx1"/>
                </a:solidFill>
                <a:latin typeface="メイリオ" pitchFamily="50" charset="-128"/>
                <a:ea typeface="メイリオ" pitchFamily="50" charset="-128"/>
                <a:cs typeface="メイリオ" pitchFamily="50" charset="-128"/>
              </a:rPr>
              <a:t>●愛の手帳（知的障害）</a:t>
            </a:r>
            <a:endParaRPr lang="ja-JP" altLang="ja-JP" dirty="0">
              <a:solidFill>
                <a:schemeClr val="tx1"/>
              </a:solidFill>
              <a:latin typeface="メイリオ" pitchFamily="50" charset="-128"/>
              <a:ea typeface="メイリオ" pitchFamily="50" charset="-128"/>
              <a:cs typeface="メイリオ" pitchFamily="50" charset="-128"/>
            </a:endParaRPr>
          </a:p>
          <a:p>
            <a:pPr>
              <a:defRPr/>
            </a:pPr>
            <a:r>
              <a:rPr lang="ja-JP" altLang="en-US" dirty="0">
                <a:solidFill>
                  <a:schemeClr val="tx1"/>
                </a:solidFill>
                <a:latin typeface="メイリオ" pitchFamily="50" charset="-128"/>
                <a:ea typeface="メイリオ" pitchFamily="50" charset="-128"/>
                <a:cs typeface="メイリオ" pitchFamily="50" charset="-128"/>
              </a:rPr>
              <a:t>　　　　　　　　　　</a:t>
            </a:r>
            <a:r>
              <a:rPr lang="en-US" altLang="ja-JP" b="1" dirty="0">
                <a:solidFill>
                  <a:schemeClr val="tx1"/>
                </a:solidFill>
                <a:latin typeface="メイリオ" pitchFamily="50" charset="-128"/>
                <a:ea typeface="メイリオ" pitchFamily="50" charset="-128"/>
                <a:cs typeface="メイリオ" pitchFamily="50" charset="-128"/>
              </a:rPr>
              <a:t>【2,189</a:t>
            </a:r>
            <a:r>
              <a:rPr lang="ja-JP" altLang="en-US" b="1" dirty="0">
                <a:solidFill>
                  <a:schemeClr val="tx1"/>
                </a:solidFill>
                <a:latin typeface="メイリオ" pitchFamily="50" charset="-128"/>
                <a:ea typeface="メイリオ" pitchFamily="50" charset="-128"/>
                <a:cs typeface="メイリオ" pitchFamily="50" charset="-128"/>
              </a:rPr>
              <a:t>人</a:t>
            </a:r>
            <a:r>
              <a:rPr lang="en-US" altLang="ja-JP" b="1" dirty="0">
                <a:solidFill>
                  <a:schemeClr val="tx1"/>
                </a:solidFill>
                <a:latin typeface="メイリオ" pitchFamily="50" charset="-128"/>
                <a:ea typeface="メイリオ" pitchFamily="50" charset="-128"/>
                <a:cs typeface="メイリオ" pitchFamily="50" charset="-128"/>
              </a:rPr>
              <a:t>】</a:t>
            </a:r>
            <a:endParaRPr lang="ja-JP" altLang="ja-JP" dirty="0">
              <a:solidFill>
                <a:schemeClr val="tx1"/>
              </a:solidFill>
              <a:latin typeface="メイリオ" pitchFamily="50" charset="-128"/>
              <a:ea typeface="メイリオ" pitchFamily="50" charset="-128"/>
              <a:cs typeface="メイリオ" pitchFamily="50" charset="-128"/>
            </a:endParaRPr>
          </a:p>
          <a:p>
            <a:pPr>
              <a:defRPr/>
            </a:pPr>
            <a:r>
              <a:rPr lang="ja-JP" altLang="en-US" dirty="0">
                <a:solidFill>
                  <a:schemeClr val="tx1"/>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発達期に何らかの原因により知能</a:t>
            </a:r>
            <a:endParaRPr lang="en-US" altLang="ja-JP" sz="1600" dirty="0">
              <a:solidFill>
                <a:schemeClr val="tx1"/>
              </a:solidFill>
              <a:latin typeface="メイリオ" pitchFamily="50" charset="-128"/>
              <a:ea typeface="メイリオ" pitchFamily="50" charset="-128"/>
              <a:cs typeface="メイリオ" pitchFamily="50" charset="-128"/>
            </a:endParaRPr>
          </a:p>
          <a:p>
            <a:pPr>
              <a:defRPr/>
            </a:pPr>
            <a:r>
              <a:rPr lang="ja-JP" altLang="en-US" sz="1600" dirty="0">
                <a:solidFill>
                  <a:schemeClr val="tx1"/>
                </a:solidFill>
                <a:latin typeface="メイリオ" pitchFamily="50" charset="-128"/>
                <a:ea typeface="メイリオ" pitchFamily="50" charset="-128"/>
                <a:cs typeface="メイリオ" pitchFamily="50" charset="-128"/>
              </a:rPr>
              <a:t>　遅滞がおこり、そのために日常生活に</a:t>
            </a:r>
            <a:endParaRPr lang="en-US" altLang="ja-JP" sz="1600" dirty="0">
              <a:solidFill>
                <a:schemeClr val="tx1"/>
              </a:solidFill>
              <a:latin typeface="メイリオ" pitchFamily="50" charset="-128"/>
              <a:ea typeface="メイリオ" pitchFamily="50" charset="-128"/>
              <a:cs typeface="メイリオ" pitchFamily="50" charset="-128"/>
            </a:endParaRPr>
          </a:p>
          <a:p>
            <a:pPr>
              <a:defRPr/>
            </a:pPr>
            <a:r>
              <a:rPr lang="ja-JP" altLang="en-US" sz="1600" dirty="0">
                <a:solidFill>
                  <a:schemeClr val="tx1"/>
                </a:solidFill>
                <a:latin typeface="メイリオ" pitchFamily="50" charset="-128"/>
                <a:ea typeface="メイリオ" pitchFamily="50" charset="-128"/>
                <a:cs typeface="メイリオ" pitchFamily="50" charset="-128"/>
              </a:rPr>
              <a:t>　相当な不自由を生じ、福祉的配慮を</a:t>
            </a:r>
            <a:endParaRPr lang="en-US" altLang="ja-JP" sz="1600" dirty="0">
              <a:solidFill>
                <a:schemeClr val="tx1"/>
              </a:solidFill>
              <a:latin typeface="メイリオ" pitchFamily="50" charset="-128"/>
              <a:ea typeface="メイリオ" pitchFamily="50" charset="-128"/>
              <a:cs typeface="メイリオ" pitchFamily="50" charset="-128"/>
            </a:endParaRPr>
          </a:p>
          <a:p>
            <a:pPr>
              <a:defRPr/>
            </a:pPr>
            <a:r>
              <a:rPr lang="ja-JP" altLang="en-US" sz="1600" dirty="0">
                <a:solidFill>
                  <a:schemeClr val="tx1"/>
                </a:solidFill>
                <a:latin typeface="メイリオ" pitchFamily="50" charset="-128"/>
                <a:ea typeface="メイリオ" pitchFamily="50" charset="-128"/>
                <a:cs typeface="メイリオ" pitchFamily="50" charset="-128"/>
              </a:rPr>
              <a:t>　必要としている方。</a:t>
            </a:r>
            <a:endParaRPr lang="en-US" altLang="ja-JP" sz="1600" dirty="0">
              <a:solidFill>
                <a:schemeClr val="tx1"/>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323528" y="4149080"/>
            <a:ext cx="4032000" cy="2398576"/>
          </a:xfrm>
          <a:prstGeom prst="roundRect">
            <a:avLst>
              <a:gd name="adj" fmla="val 11146"/>
            </a:avLst>
          </a:prstGeom>
          <a:solidFill>
            <a:srgbClr val="BDF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ja-JP" altLang="en-US" b="1" dirty="0">
                <a:solidFill>
                  <a:schemeClr val="tx1"/>
                </a:solidFill>
                <a:latin typeface="メイリオ" pitchFamily="50" charset="-128"/>
                <a:ea typeface="メイリオ" pitchFamily="50" charset="-128"/>
                <a:cs typeface="メイリオ" pitchFamily="50" charset="-128"/>
              </a:rPr>
              <a:t>●精神障害者保健福祉手帳</a:t>
            </a:r>
            <a:endParaRPr lang="en-US" altLang="ja-JP" b="1" dirty="0">
              <a:solidFill>
                <a:schemeClr val="tx1"/>
              </a:solidFill>
              <a:latin typeface="メイリオ" pitchFamily="50" charset="-128"/>
              <a:ea typeface="メイリオ" pitchFamily="50" charset="-128"/>
              <a:cs typeface="メイリオ" pitchFamily="50" charset="-128"/>
            </a:endParaRPr>
          </a:p>
          <a:p>
            <a:pPr algn="r" fontAlgn="t"/>
            <a:r>
              <a:rPr lang="en-US" altLang="ja-JP" b="1" dirty="0">
                <a:solidFill>
                  <a:schemeClr val="tx1"/>
                </a:solidFill>
                <a:latin typeface="メイリオ" pitchFamily="50" charset="-128"/>
                <a:ea typeface="メイリオ" pitchFamily="50" charset="-128"/>
                <a:cs typeface="メイリオ" pitchFamily="50" charset="-128"/>
              </a:rPr>
              <a:t>【2,769</a:t>
            </a:r>
            <a:r>
              <a:rPr lang="ja-JP" altLang="en-US" b="1" dirty="0">
                <a:solidFill>
                  <a:schemeClr val="tx1"/>
                </a:solidFill>
                <a:latin typeface="メイリオ" pitchFamily="50" charset="-128"/>
                <a:ea typeface="メイリオ" pitchFamily="50" charset="-128"/>
                <a:cs typeface="メイリオ" pitchFamily="50" charset="-128"/>
              </a:rPr>
              <a:t>人</a:t>
            </a:r>
            <a:r>
              <a:rPr lang="en-US" altLang="ja-JP" b="1" dirty="0">
                <a:solidFill>
                  <a:schemeClr val="tx1"/>
                </a:solidFill>
                <a:latin typeface="メイリオ" pitchFamily="50" charset="-128"/>
                <a:ea typeface="メイリオ" pitchFamily="50" charset="-128"/>
                <a:cs typeface="メイリオ" pitchFamily="50" charset="-128"/>
              </a:rPr>
              <a:t>】</a:t>
            </a:r>
          </a:p>
          <a:p>
            <a:pPr fontAlgn="t"/>
            <a:r>
              <a:rPr lang="en-US" altLang="ja-JP" sz="1600" b="1" dirty="0">
                <a:solidFill>
                  <a:schemeClr val="tx1"/>
                </a:solidFill>
                <a:latin typeface="メイリオ" pitchFamily="50" charset="-128"/>
                <a:ea typeface="メイリオ" pitchFamily="50" charset="-128"/>
                <a:cs typeface="メイリオ" pitchFamily="50" charset="-128"/>
              </a:rPr>
              <a:t>【</a:t>
            </a:r>
            <a:r>
              <a:rPr lang="ja-JP" altLang="ja-JP" sz="1600" b="1" dirty="0">
                <a:solidFill>
                  <a:schemeClr val="tx1"/>
                </a:solidFill>
                <a:latin typeface="メイリオ" pitchFamily="50" charset="-128"/>
                <a:ea typeface="メイリオ" pitchFamily="50" charset="-128"/>
                <a:cs typeface="メイリオ" pitchFamily="50" charset="-128"/>
              </a:rPr>
              <a:t>対象となる精神疾患の例</a:t>
            </a:r>
            <a:r>
              <a:rPr lang="en-US" altLang="ja-JP" sz="1600" b="1" dirty="0">
                <a:solidFill>
                  <a:schemeClr val="tx1"/>
                </a:solidFill>
                <a:latin typeface="メイリオ" pitchFamily="50" charset="-128"/>
                <a:ea typeface="メイリオ" pitchFamily="50" charset="-128"/>
                <a:cs typeface="メイリオ" pitchFamily="50" charset="-128"/>
              </a:rPr>
              <a:t>】</a:t>
            </a:r>
            <a:endParaRPr lang="ja-JP"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統合失調症</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うつ病などの気分障害</a:t>
            </a:r>
            <a:r>
              <a:rPr lang="ja-JP" altLang="en-US" sz="1600" dirty="0">
                <a:solidFill>
                  <a:schemeClr val="tx1"/>
                </a:solidFill>
                <a:latin typeface="メイリオ" pitchFamily="50" charset="-128"/>
                <a:ea typeface="メイリオ" pitchFamily="50" charset="-128"/>
                <a:cs typeface="メイリオ" pitchFamily="50" charset="-128"/>
              </a:rPr>
              <a:t>、</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てんかん</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薬物やアルコールによる</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急性中毒又はその依存症</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高次脳機能</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障害</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発達障害（自閉症、学習障害、</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注意欠陥多動性障害等）</a:t>
            </a:r>
            <a:r>
              <a:rPr lang="ja-JP" altLang="en-US" sz="1600" dirty="0">
                <a:solidFill>
                  <a:schemeClr val="tx1"/>
                </a:solidFill>
                <a:latin typeface="メイリオ" pitchFamily="50" charset="-128"/>
                <a:ea typeface="メイリオ" pitchFamily="50" charset="-128"/>
                <a:cs typeface="メイリオ" pitchFamily="50" charset="-128"/>
              </a:rPr>
              <a:t>、</a:t>
            </a:r>
            <a:r>
              <a:rPr lang="ja-JP" altLang="ja-JP" sz="1600" dirty="0">
                <a:solidFill>
                  <a:schemeClr val="tx1"/>
                </a:solidFill>
                <a:latin typeface="メイリオ" pitchFamily="50" charset="-128"/>
                <a:ea typeface="メイリオ" pitchFamily="50" charset="-128"/>
                <a:cs typeface="メイリオ" pitchFamily="50" charset="-128"/>
              </a:rPr>
              <a:t>その他</a:t>
            </a:r>
            <a:r>
              <a:rPr lang="ja-JP" altLang="en-US" sz="1600" dirty="0">
                <a:solidFill>
                  <a:schemeClr val="tx1"/>
                </a:solidFill>
                <a:latin typeface="メイリオ" pitchFamily="50" charset="-128"/>
                <a:ea typeface="メイリオ" pitchFamily="50" charset="-128"/>
                <a:cs typeface="メイリオ" pitchFamily="50" charset="-128"/>
              </a:rPr>
              <a:t>の</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a:t>
            </a:r>
            <a:r>
              <a:rPr lang="ja-JP" altLang="ja-JP" sz="1600" dirty="0">
                <a:solidFill>
                  <a:schemeClr val="tx1"/>
                </a:solidFill>
                <a:latin typeface="メイリオ" pitchFamily="50" charset="-128"/>
                <a:ea typeface="メイリオ" pitchFamily="50" charset="-128"/>
                <a:cs typeface="メイリオ" pitchFamily="50" charset="-128"/>
              </a:rPr>
              <a:t>精神疾患（ストレス関連障害等）</a:t>
            </a:r>
          </a:p>
        </p:txBody>
      </p:sp>
      <p:sp>
        <p:nvSpPr>
          <p:cNvPr id="12" name="角丸四角形 11"/>
          <p:cNvSpPr/>
          <p:nvPr/>
        </p:nvSpPr>
        <p:spPr>
          <a:xfrm>
            <a:off x="4769992" y="4149080"/>
            <a:ext cx="4032000" cy="2398576"/>
          </a:xfrm>
          <a:prstGeom prst="roundRect">
            <a:avLst>
              <a:gd name="adj" fmla="val 11146"/>
            </a:avLst>
          </a:prstGeom>
          <a:solidFill>
            <a:srgbClr val="FFE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ja-JP" altLang="en-US" b="1" dirty="0">
                <a:solidFill>
                  <a:schemeClr val="tx1"/>
                </a:solidFill>
                <a:latin typeface="メイリオ" pitchFamily="50" charset="-128"/>
                <a:ea typeface="メイリオ" pitchFamily="50" charset="-128"/>
                <a:cs typeface="メイリオ" pitchFamily="50" charset="-128"/>
              </a:rPr>
              <a:t>●難病</a:t>
            </a:r>
            <a:endParaRPr lang="en-US" altLang="ja-JP" b="1" dirty="0">
              <a:solidFill>
                <a:schemeClr val="tx1"/>
              </a:solidFill>
              <a:latin typeface="メイリオ" pitchFamily="50" charset="-128"/>
              <a:ea typeface="メイリオ" pitchFamily="50" charset="-128"/>
              <a:cs typeface="メイリオ" pitchFamily="50" charset="-128"/>
            </a:endParaRPr>
          </a:p>
          <a:p>
            <a:pPr algn="r" fontAlgn="t"/>
            <a:r>
              <a:rPr lang="en-US" altLang="ja-JP" b="1" dirty="0">
                <a:solidFill>
                  <a:schemeClr val="tx1"/>
                </a:solidFill>
                <a:latin typeface="メイリオ" pitchFamily="50" charset="-128"/>
                <a:ea typeface="メイリオ" pitchFamily="50" charset="-128"/>
                <a:cs typeface="メイリオ" pitchFamily="50" charset="-128"/>
              </a:rPr>
              <a:t>【2,231</a:t>
            </a:r>
            <a:r>
              <a:rPr lang="ja-JP" altLang="en-US" b="1" dirty="0">
                <a:solidFill>
                  <a:schemeClr val="tx1"/>
                </a:solidFill>
                <a:latin typeface="メイリオ" pitchFamily="50" charset="-128"/>
                <a:ea typeface="メイリオ" pitchFamily="50" charset="-128"/>
                <a:cs typeface="メイリオ" pitchFamily="50" charset="-128"/>
              </a:rPr>
              <a:t>人</a:t>
            </a:r>
            <a:r>
              <a:rPr lang="en-US" altLang="ja-JP" b="1" dirty="0">
                <a:solidFill>
                  <a:schemeClr val="tx1"/>
                </a:solidFill>
                <a:latin typeface="メイリオ" pitchFamily="50" charset="-128"/>
                <a:ea typeface="メイリオ" pitchFamily="50" charset="-128"/>
                <a:cs typeface="メイリオ" pitchFamily="50" charset="-128"/>
              </a:rPr>
              <a:t>】</a:t>
            </a:r>
          </a:p>
          <a:p>
            <a:r>
              <a:rPr lang="ja-JP" altLang="en-US" dirty="0">
                <a:solidFill>
                  <a:schemeClr val="tx1"/>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発病の機構が明らかでなく、治療</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方法が確立していない希少な疾病で</a:t>
            </a:r>
            <a:endParaRPr lang="en-US" altLang="ja-JP" sz="1600" dirty="0">
              <a:solidFill>
                <a:schemeClr val="tx1"/>
              </a:solidFill>
              <a:latin typeface="メイリオ" pitchFamily="50" charset="-128"/>
              <a:ea typeface="メイリオ" pitchFamily="50" charset="-128"/>
              <a:cs typeface="メイリオ" pitchFamily="50" charset="-128"/>
            </a:endParaRPr>
          </a:p>
          <a:p>
            <a:r>
              <a:rPr lang="ja-JP" altLang="en-US" sz="1600" dirty="0">
                <a:solidFill>
                  <a:schemeClr val="tx1"/>
                </a:solidFill>
                <a:latin typeface="メイリオ" pitchFamily="50" charset="-128"/>
                <a:ea typeface="メイリオ" pitchFamily="50" charset="-128"/>
                <a:cs typeface="メイリオ" pitchFamily="50" charset="-128"/>
              </a:rPr>
              <a:t>　あって、長期の療養を必要とするもの。</a:t>
            </a:r>
            <a:endParaRPr lang="en-US" altLang="ja-JP" sz="1600" dirty="0">
              <a:solidFill>
                <a:schemeClr val="tx1"/>
              </a:solidFill>
              <a:latin typeface="メイリオ" pitchFamily="50" charset="-128"/>
              <a:ea typeface="メイリオ" pitchFamily="50" charset="-128"/>
              <a:cs typeface="メイリオ" pitchFamily="50" charset="-128"/>
            </a:endParaRPr>
          </a:p>
          <a:p>
            <a:pPr fontAlgn="t"/>
            <a:r>
              <a:rPr lang="ja-JP" altLang="en-US" sz="1600" dirty="0">
                <a:solidFill>
                  <a:schemeClr val="tx1"/>
                </a:solidFill>
                <a:latin typeface="メイリオ" pitchFamily="50" charset="-128"/>
                <a:ea typeface="メイリオ" pitchFamily="50" charset="-128"/>
                <a:cs typeface="メイリオ" pitchFamily="50" charset="-128"/>
              </a:rPr>
              <a:t>　</a:t>
            </a:r>
            <a:r>
              <a:rPr lang="en-US" altLang="ja-JP" sz="1600" b="1" dirty="0">
                <a:solidFill>
                  <a:schemeClr val="tx1"/>
                </a:solidFill>
                <a:latin typeface="メイリオ" pitchFamily="50" charset="-128"/>
                <a:ea typeface="メイリオ" pitchFamily="50" charset="-128"/>
                <a:cs typeface="メイリオ" pitchFamily="50" charset="-128"/>
              </a:rPr>
              <a:t>【</a:t>
            </a:r>
            <a:r>
              <a:rPr lang="ja-JP" altLang="en-US" sz="1600" b="1" dirty="0">
                <a:solidFill>
                  <a:schemeClr val="tx1"/>
                </a:solidFill>
                <a:latin typeface="メイリオ" pitchFamily="50" charset="-128"/>
                <a:ea typeface="メイリオ" pitchFamily="50" charset="-128"/>
                <a:cs typeface="メイリオ" pitchFamily="50" charset="-128"/>
              </a:rPr>
              <a:t>指定難病</a:t>
            </a:r>
            <a:r>
              <a:rPr lang="en-US" altLang="ja-JP" sz="1600" b="1" dirty="0">
                <a:solidFill>
                  <a:schemeClr val="tx1"/>
                </a:solidFill>
                <a:latin typeface="メイリオ" pitchFamily="50" charset="-128"/>
                <a:ea typeface="メイリオ" pitchFamily="50" charset="-128"/>
                <a:cs typeface="メイリオ" pitchFamily="50" charset="-128"/>
              </a:rPr>
              <a:t>】</a:t>
            </a:r>
          </a:p>
          <a:p>
            <a:pPr fontAlgn="t"/>
            <a:r>
              <a:rPr lang="ja-JP" altLang="en-US" sz="1600" dirty="0">
                <a:solidFill>
                  <a:schemeClr val="tx1"/>
                </a:solidFill>
                <a:latin typeface="メイリオ" pitchFamily="50" charset="-128"/>
                <a:ea typeface="メイリオ" pitchFamily="50" charset="-128"/>
                <a:cs typeface="メイリオ" pitchFamily="50" charset="-128"/>
              </a:rPr>
              <a:t>　○国３３３＋都８＝</a:t>
            </a:r>
            <a:r>
              <a:rPr lang="ja-JP" altLang="en-US" sz="1600" b="1" dirty="0">
                <a:solidFill>
                  <a:schemeClr val="tx1"/>
                </a:solidFill>
                <a:latin typeface="メイリオ" pitchFamily="50" charset="-128"/>
                <a:ea typeface="メイリオ" pitchFamily="50" charset="-128"/>
                <a:cs typeface="メイリオ" pitchFamily="50" charset="-128"/>
              </a:rPr>
              <a:t>３４１疾病</a:t>
            </a:r>
            <a:endParaRPr lang="en-US" altLang="ja-JP" sz="1600" b="1" dirty="0">
              <a:solidFill>
                <a:schemeClr val="tx1"/>
              </a:solidFill>
              <a:latin typeface="メイリオ" pitchFamily="50" charset="-128"/>
              <a:ea typeface="メイリオ" pitchFamily="50" charset="-128"/>
              <a:cs typeface="メイリオ" pitchFamily="50" charset="-128"/>
            </a:endParaRPr>
          </a:p>
          <a:p>
            <a:pPr fontAlgn="t"/>
            <a:r>
              <a:rPr lang="ja-JP" altLang="en-US" sz="1600" dirty="0">
                <a:solidFill>
                  <a:schemeClr val="tx1"/>
                </a:solidFill>
                <a:latin typeface="メイリオ" pitchFamily="50" charset="-128"/>
                <a:ea typeface="メイリオ" pitchFamily="50" charset="-128"/>
                <a:cs typeface="メイリオ" pitchFamily="50" charset="-128"/>
              </a:rPr>
              <a:t>　（パーキンソン病、潰瘍性大腸炎、</a:t>
            </a:r>
            <a:endParaRPr lang="en-US" altLang="ja-JP" sz="1600" dirty="0">
              <a:solidFill>
                <a:schemeClr val="tx1"/>
              </a:solidFill>
              <a:latin typeface="メイリオ" pitchFamily="50" charset="-128"/>
              <a:ea typeface="メイリオ" pitchFamily="50" charset="-128"/>
              <a:cs typeface="メイリオ" pitchFamily="50" charset="-128"/>
            </a:endParaRPr>
          </a:p>
          <a:p>
            <a:pPr fontAlgn="t"/>
            <a:r>
              <a:rPr lang="ja-JP" altLang="en-US" sz="1600" dirty="0">
                <a:solidFill>
                  <a:schemeClr val="tx1"/>
                </a:solidFill>
                <a:latin typeface="メイリオ" pitchFamily="50" charset="-128"/>
                <a:ea typeface="メイリオ" pitchFamily="50" charset="-128"/>
                <a:cs typeface="メイリオ" pitchFamily="50" charset="-128"/>
              </a:rPr>
              <a:t>　　筋委縮性側索硬化症など）</a:t>
            </a:r>
            <a:endParaRPr lang="ja-JP" altLang="ja-JP" sz="1600" dirty="0">
              <a:solidFill>
                <a:schemeClr val="tx1"/>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kumimoji="1" lang="ja-JP" altLang="en-US" sz="2000" b="1" dirty="0">
                <a:solidFill>
                  <a:srgbClr val="002060"/>
                </a:solidFill>
                <a:latin typeface="メイリオ" panose="020B0604030504040204" pitchFamily="50" charset="-128"/>
                <a:ea typeface="メイリオ" panose="020B0604030504040204" pitchFamily="50" charset="-128"/>
              </a:rPr>
              <a:t>障害者手帳</a:t>
            </a:r>
            <a:r>
              <a:rPr kumimoji="1" lang="ja-JP" altLang="en-US" b="1" dirty="0">
                <a:solidFill>
                  <a:srgbClr val="002060"/>
                </a:solidFill>
                <a:latin typeface="メイリオ" panose="020B0604030504040204" pitchFamily="50" charset="-128"/>
                <a:ea typeface="メイリオ" panose="020B0604030504040204" pitchFamily="50" charset="-128"/>
              </a:rPr>
              <a:t>の</a:t>
            </a:r>
            <a:r>
              <a:rPr kumimoji="1" lang="ja-JP" altLang="en-US" sz="2000" b="1" dirty="0">
                <a:solidFill>
                  <a:srgbClr val="002060"/>
                </a:solidFill>
                <a:latin typeface="メイリオ" panose="020B0604030504040204" pitchFamily="50" charset="-128"/>
                <a:ea typeface="メイリオ" panose="020B0604030504040204" pitchFamily="50" charset="-128"/>
              </a:rPr>
              <a:t>種類</a:t>
            </a:r>
            <a:endParaRPr kumimoji="1" lang="ja-JP" altLang="en-US" b="1" dirty="0">
              <a:solidFill>
                <a:srgbClr val="00206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05</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497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419082" y="548680"/>
            <a:ext cx="7858180" cy="706002"/>
          </a:xfrm>
        </p:spPr>
        <p:txBody>
          <a:bodyPr>
            <a:noAutofit/>
          </a:bodyPr>
          <a:lstStyle/>
          <a:p>
            <a:pPr algn="l"/>
            <a:r>
              <a:rPr kumimoji="1" lang="ja-JP" altLang="en-US" sz="2000" dirty="0">
                <a:latin typeface="メイリオ" pitchFamily="50" charset="-128"/>
                <a:ea typeface="メイリオ" pitchFamily="50" charset="-128"/>
                <a:cs typeface="メイリオ" pitchFamily="50" charset="-128"/>
              </a:rPr>
              <a:t>この法では、主に次の二点に対する対応が求められます。</a:t>
            </a:r>
          </a:p>
        </p:txBody>
      </p:sp>
      <p:graphicFrame>
        <p:nvGraphicFramePr>
          <p:cNvPr id="2" name="表 1"/>
          <p:cNvGraphicFramePr>
            <a:graphicFrameLocks noGrp="1"/>
          </p:cNvGraphicFramePr>
          <p:nvPr>
            <p:extLst/>
          </p:nvPr>
        </p:nvGraphicFramePr>
        <p:xfrm>
          <a:off x="467544" y="1397000"/>
          <a:ext cx="7956001" cy="2924148"/>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31465">
                  <a:extLst>
                    <a:ext uri="{9D8B030D-6E8A-4147-A177-3AD203B41FA5}">
                      <a16:colId xmlns:a16="http://schemas.microsoft.com/office/drawing/2014/main" val="20002"/>
                    </a:ext>
                  </a:extLst>
                </a:gridCol>
              </a:tblGrid>
              <a:tr h="576000">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対象範囲</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不当な差別的取扱い</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合理的配慮の提供</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75940">
                <a:tc>
                  <a:txBody>
                    <a:bodyPr/>
                    <a:lstStyle/>
                    <a:p>
                      <a:pPr algn="ctr"/>
                      <a:r>
                        <a:rPr kumimoji="1" lang="ja-JP" altLang="en-US" b="1" dirty="0">
                          <a:latin typeface="メイリオ" panose="020B0604030504040204" pitchFamily="50" charset="-128"/>
                          <a:ea typeface="メイリオ" panose="020B0604030504040204" pitchFamily="50" charset="-128"/>
                        </a:rPr>
                        <a:t>行政機関等</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9428">
                <a:tc>
                  <a:txBody>
                    <a:bodyPr/>
                    <a:lstStyle/>
                    <a:p>
                      <a:pPr algn="ctr"/>
                      <a:r>
                        <a:rPr kumimoji="1" lang="ja-JP" altLang="en-US" b="1" dirty="0">
                          <a:latin typeface="メイリオ" panose="020B0604030504040204" pitchFamily="50" charset="-128"/>
                          <a:ea typeface="メイリオ" panose="020B0604030504040204" pitchFamily="50" charset="-128"/>
                        </a:rPr>
                        <a:t>民間事業者</a:t>
                      </a:r>
                      <a:endParaRPr kumimoji="1" lang="en-US" altLang="ja-JP" b="1" dirty="0">
                        <a:latin typeface="メイリオ" panose="020B0604030504040204" pitchFamily="50" charset="-128"/>
                        <a:ea typeface="メイリオ" panose="020B0604030504040204"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円/楕円 4"/>
          <p:cNvSpPr/>
          <p:nvPr/>
        </p:nvSpPr>
        <p:spPr>
          <a:xfrm>
            <a:off x="5462551" y="3285064"/>
            <a:ext cx="720080" cy="720000"/>
          </a:xfrm>
          <a:prstGeom prst="ellipse">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535986" y="3552205"/>
            <a:ext cx="598241" cy="338554"/>
          </a:xfrm>
          <a:prstGeom prst="rect">
            <a:avLst/>
          </a:prstGeom>
          <a:noFill/>
        </p:spPr>
        <p:txBody>
          <a:bodyPr wrap="none" lIns="91440" tIns="45720" rIns="91440" bIns="45720">
            <a:spAutoFit/>
          </a:bodyPr>
          <a:lstStyle/>
          <a:p>
            <a:pPr algn="ctr"/>
            <a:r>
              <a:rPr lang="ja-JP" altLang="en-US"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rPr>
              <a:t>義務</a:t>
            </a:r>
            <a:endParaRPr lang="en-US" altLang="ja-JP"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25" name="円/楕円 24"/>
          <p:cNvSpPr/>
          <p:nvPr/>
        </p:nvSpPr>
        <p:spPr>
          <a:xfrm>
            <a:off x="5462551" y="2112948"/>
            <a:ext cx="720080" cy="720000"/>
          </a:xfrm>
          <a:prstGeom prst="ellipse">
            <a:avLst/>
          </a:prstGeom>
          <a:solidFill>
            <a:srgbClr val="FFB7B7"/>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99"/>
              </a:solidFill>
            </a:endParaRPr>
          </a:p>
        </p:txBody>
      </p:sp>
      <p:sp>
        <p:nvSpPr>
          <p:cNvPr id="26" name="正方形/長方形 25"/>
          <p:cNvSpPr/>
          <p:nvPr/>
        </p:nvSpPr>
        <p:spPr>
          <a:xfrm>
            <a:off x="5523471" y="2204864"/>
            <a:ext cx="598241" cy="338554"/>
          </a:xfrm>
          <a:prstGeom prst="rect">
            <a:avLst/>
          </a:prstGeom>
          <a:noFill/>
        </p:spPr>
        <p:txBody>
          <a:bodyPr wrap="none" lIns="91440" tIns="45720" rIns="91440" bIns="45720">
            <a:spAutoFit/>
          </a:bodyPr>
          <a:lstStyle/>
          <a:p>
            <a:pPr algn="ctr"/>
            <a:r>
              <a:rPr lang="ja-JP" altLang="en-US"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rPr>
              <a:t>法的</a:t>
            </a:r>
            <a:endParaRPr lang="en-US" altLang="ja-JP"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27" name="正方形/長方形 26"/>
          <p:cNvSpPr/>
          <p:nvPr/>
        </p:nvSpPr>
        <p:spPr>
          <a:xfrm>
            <a:off x="5523470" y="2399442"/>
            <a:ext cx="598241" cy="338554"/>
          </a:xfrm>
          <a:prstGeom prst="rect">
            <a:avLst/>
          </a:prstGeom>
          <a:noFill/>
        </p:spPr>
        <p:txBody>
          <a:bodyPr wrap="none" lIns="91440" tIns="45720" rIns="91440" bIns="45720">
            <a:spAutoFit/>
          </a:bodyPr>
          <a:lstStyle/>
          <a:p>
            <a:pPr algn="ctr"/>
            <a:r>
              <a:rPr lang="ja-JP" altLang="en-US"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rPr>
              <a:t>義務</a:t>
            </a:r>
            <a:endParaRPr lang="en-US" altLang="ja-JP"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8" name="テキスト ボックス 7"/>
          <p:cNvSpPr txBox="1"/>
          <p:nvPr/>
        </p:nvSpPr>
        <p:spPr>
          <a:xfrm>
            <a:off x="6156176" y="2034638"/>
            <a:ext cx="2225369" cy="830997"/>
          </a:xfrm>
          <a:prstGeom prst="rect">
            <a:avLst/>
          </a:prstGeom>
          <a:noFill/>
        </p:spPr>
        <p:txBody>
          <a:bodyPr wrap="square" rtlCol="0">
            <a:spAutoFit/>
          </a:bodyPr>
          <a:lstStyle/>
          <a:p>
            <a:r>
              <a:rPr lang="ja-JP" altLang="en-US" sz="1600" dirty="0">
                <a:latin typeface="HG丸ｺﾞｼｯｸM-PRO" pitchFamily="50" charset="-128"/>
                <a:ea typeface="HG丸ｺﾞｼｯｸM-PRO" pitchFamily="50" charset="-128"/>
              </a:rPr>
              <a:t>障害者に対し、合理的配慮を行わなければなりません。</a:t>
            </a:r>
            <a:endParaRPr kumimoji="1" lang="ja-JP" altLang="en-US" sz="1600" dirty="0">
              <a:latin typeface="HG丸ｺﾞｼｯｸM-PRO" pitchFamily="50" charset="-128"/>
              <a:ea typeface="HG丸ｺﾞｼｯｸM-PRO" pitchFamily="50" charset="-128"/>
            </a:endParaRPr>
          </a:p>
        </p:txBody>
      </p:sp>
      <p:sp>
        <p:nvSpPr>
          <p:cNvPr id="28" name="テキスト ボックス 27"/>
          <p:cNvSpPr txBox="1"/>
          <p:nvPr/>
        </p:nvSpPr>
        <p:spPr>
          <a:xfrm>
            <a:off x="6156176" y="3246075"/>
            <a:ext cx="2251824" cy="830997"/>
          </a:xfrm>
          <a:prstGeom prst="rect">
            <a:avLst/>
          </a:prstGeom>
          <a:noFill/>
        </p:spPr>
        <p:txBody>
          <a:bodyPr wrap="square" rtlCol="0">
            <a:spAutoFit/>
          </a:bodyPr>
          <a:lstStyle/>
          <a:p>
            <a:r>
              <a:rPr lang="ja-JP" altLang="en-US" sz="1600" dirty="0">
                <a:latin typeface="HG丸ｺﾞｼｯｸM-PRO" pitchFamily="50" charset="-128"/>
                <a:ea typeface="HG丸ｺﾞｼｯｸM-PRO" pitchFamily="50" charset="-128"/>
              </a:rPr>
              <a:t>障害者に対し、合理的配慮を行うよう努めなければなりません。</a:t>
            </a:r>
          </a:p>
        </p:txBody>
      </p:sp>
      <p:sp>
        <p:nvSpPr>
          <p:cNvPr id="11" name="禁止 10"/>
          <p:cNvSpPr/>
          <p:nvPr/>
        </p:nvSpPr>
        <p:spPr>
          <a:xfrm>
            <a:off x="2564504" y="2094295"/>
            <a:ext cx="720080" cy="720000"/>
          </a:xfrm>
          <a:prstGeom prst="noSmoking">
            <a:avLst>
              <a:gd name="adj" fmla="val 10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禁止 28"/>
          <p:cNvSpPr/>
          <p:nvPr/>
        </p:nvSpPr>
        <p:spPr>
          <a:xfrm>
            <a:off x="2590028" y="3288198"/>
            <a:ext cx="720080" cy="720000"/>
          </a:xfrm>
          <a:prstGeom prst="noSmoking">
            <a:avLst>
              <a:gd name="adj" fmla="val 107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p:cNvSpPr txBox="1"/>
          <p:nvPr/>
        </p:nvSpPr>
        <p:spPr>
          <a:xfrm>
            <a:off x="3310108" y="2180560"/>
            <a:ext cx="2000617"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不当な差別的取扱いが禁止されます。</a:t>
            </a:r>
            <a:endParaRPr kumimoji="1" lang="ja-JP" altLang="en-US" sz="1600"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347864" y="3352676"/>
            <a:ext cx="2000617" cy="584775"/>
          </a:xfrm>
          <a:prstGeom prst="rect">
            <a:avLst/>
          </a:prstGeom>
          <a:noFill/>
        </p:spPr>
        <p:txBody>
          <a:bodyPr wrap="square" rtlCol="0">
            <a:spAutoFit/>
          </a:bodyPr>
          <a:lstStyle/>
          <a:p>
            <a:r>
              <a:rPr lang="ja-JP" altLang="en-US" sz="1600" dirty="0">
                <a:latin typeface="HG丸ｺﾞｼｯｸM-PRO" pitchFamily="50" charset="-128"/>
                <a:ea typeface="HG丸ｺﾞｼｯｸM-PRO" pitchFamily="50" charset="-128"/>
              </a:rPr>
              <a:t>不当な差別的取扱いが禁止されます。</a:t>
            </a:r>
            <a:endParaRPr kumimoji="1" lang="ja-JP" altLang="en-US" sz="1600" dirty="0">
              <a:latin typeface="HG丸ｺﾞｼｯｸM-PRO" pitchFamily="50" charset="-128"/>
              <a:ea typeface="HG丸ｺﾞｼｯｸM-PRO" pitchFamily="50" charset="-128"/>
            </a:endParaRPr>
          </a:p>
        </p:txBody>
      </p:sp>
      <p:sp>
        <p:nvSpPr>
          <p:cNvPr id="33" name="テキスト ボックス 32"/>
          <p:cNvSpPr txBox="1"/>
          <p:nvPr/>
        </p:nvSpPr>
        <p:spPr>
          <a:xfrm>
            <a:off x="2170341" y="4562223"/>
            <a:ext cx="6356280" cy="1631216"/>
          </a:xfrm>
          <a:prstGeom prst="rect">
            <a:avLst/>
          </a:prstGeom>
          <a:noFill/>
        </p:spPr>
        <p:txBody>
          <a:bodyPr wrap="square" rtlCol="0">
            <a:spAutoFit/>
          </a:bodyPr>
          <a:lstStyle/>
          <a:p>
            <a:r>
              <a:rPr kumimoji="1" lang="ja-JP" altLang="en-US" sz="2000" b="1" dirty="0">
                <a:latin typeface="メイリオ" pitchFamily="50" charset="-128"/>
                <a:ea typeface="メイリオ" pitchFamily="50" charset="-128"/>
                <a:cs typeface="メイリオ" pitchFamily="50" charset="-128"/>
              </a:rPr>
              <a:t>「合理的配慮の提供」</a:t>
            </a:r>
            <a:r>
              <a:rPr kumimoji="1" lang="ja-JP" altLang="en-US" sz="2000" dirty="0">
                <a:latin typeface="メイリオ" pitchFamily="50" charset="-128"/>
                <a:ea typeface="メイリオ" pitchFamily="50" charset="-128"/>
                <a:cs typeface="メイリオ" pitchFamily="50" charset="-128"/>
              </a:rPr>
              <a:t>について、事業者は、法においては</a:t>
            </a:r>
            <a:r>
              <a:rPr kumimoji="1" lang="ja-JP" altLang="en-US" sz="2000" b="1" dirty="0">
                <a:solidFill>
                  <a:srgbClr val="002060"/>
                </a:solidFill>
                <a:latin typeface="メイリオ" pitchFamily="50" charset="-128"/>
                <a:ea typeface="メイリオ" pitchFamily="50" charset="-128"/>
                <a:cs typeface="メイリオ" pitchFamily="50" charset="-128"/>
              </a:rPr>
              <a:t>努力義務</a:t>
            </a:r>
            <a:r>
              <a:rPr kumimoji="1" lang="ja-JP" altLang="en-US" sz="2000" dirty="0">
                <a:latin typeface="メイリオ" pitchFamily="50" charset="-128"/>
                <a:ea typeface="メイリオ" pitchFamily="50" charset="-128"/>
                <a:cs typeface="メイリオ" pitchFamily="50" charset="-128"/>
              </a:rPr>
              <a:t>ですが、</a:t>
            </a:r>
            <a:r>
              <a:rPr kumimoji="1" lang="ja-JP" altLang="en-US" sz="2000" u="sng" dirty="0">
                <a:latin typeface="メイリオ" pitchFamily="50" charset="-128"/>
                <a:ea typeface="メイリオ" pitchFamily="50" charset="-128"/>
                <a:cs typeface="メイリオ" pitchFamily="50" charset="-128"/>
              </a:rPr>
              <a:t>都では</a:t>
            </a:r>
            <a:r>
              <a:rPr kumimoji="1" lang="ja-JP" altLang="en-US" sz="2000" b="1" u="sng" dirty="0">
                <a:solidFill>
                  <a:srgbClr val="FF0000"/>
                </a:solidFill>
                <a:latin typeface="メイリオ" pitchFamily="50" charset="-128"/>
                <a:ea typeface="メイリオ" pitchFamily="50" charset="-128"/>
                <a:cs typeface="メイリオ" pitchFamily="50" charset="-128"/>
              </a:rPr>
              <a:t>条例において義務化</a:t>
            </a:r>
            <a:r>
              <a:rPr kumimoji="1" lang="ja-JP" altLang="en-US" sz="2000" dirty="0">
                <a:latin typeface="メイリオ" pitchFamily="50" charset="-128"/>
                <a:ea typeface="メイリオ" pitchFamily="50" charset="-128"/>
                <a:cs typeface="メイリオ" pitchFamily="50" charset="-128"/>
              </a:rPr>
              <a:t>するなど、</a:t>
            </a:r>
            <a:r>
              <a:rPr kumimoji="1" lang="ja-JP" altLang="en-US" sz="2000" u="sng" dirty="0">
                <a:latin typeface="メイリオ" pitchFamily="50" charset="-128"/>
                <a:ea typeface="メイリオ" pitchFamily="50" charset="-128"/>
                <a:cs typeface="メイリオ" pitchFamily="50" charset="-128"/>
              </a:rPr>
              <a:t>いわゆる「法の上乗せ」をしています。</a:t>
            </a:r>
            <a:endParaRPr kumimoji="1" lang="en-US" altLang="ja-JP" sz="2000" u="sng"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　また、令和３年の法改正で「義務化」</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することが決まりました。</a:t>
            </a:r>
            <a:endParaRPr kumimoji="1" lang="ja-JP" altLang="en-US" sz="2000" dirty="0">
              <a:latin typeface="メイリオ" pitchFamily="50" charset="-128"/>
              <a:ea typeface="メイリオ" pitchFamily="50" charset="-128"/>
              <a:cs typeface="メイリオ" pitchFamily="50" charset="-128"/>
            </a:endParaRPr>
          </a:p>
        </p:txBody>
      </p:sp>
      <p:sp>
        <p:nvSpPr>
          <p:cNvPr id="34" name="タイトル 8"/>
          <p:cNvSpPr txBox="1">
            <a:spLocks/>
          </p:cNvSpPr>
          <p:nvPr/>
        </p:nvSpPr>
        <p:spPr>
          <a:xfrm>
            <a:off x="288349" y="4576918"/>
            <a:ext cx="1881992" cy="7060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メイリオ" pitchFamily="50" charset="-128"/>
                <a:ea typeface="メイリオ" pitchFamily="50" charset="-128"/>
                <a:cs typeface="メイリオ" pitchFamily="50" charset="-128"/>
              </a:rPr>
              <a:t>ポイント</a:t>
            </a:r>
          </a:p>
        </p:txBody>
      </p:sp>
      <p:sp>
        <p:nvSpPr>
          <p:cNvPr id="38" name="正方形/長方形 37"/>
          <p:cNvSpPr/>
          <p:nvPr/>
        </p:nvSpPr>
        <p:spPr>
          <a:xfrm>
            <a:off x="5535986" y="3333996"/>
            <a:ext cx="598241" cy="338554"/>
          </a:xfrm>
          <a:prstGeom prst="rect">
            <a:avLst/>
          </a:prstGeom>
          <a:noFill/>
        </p:spPr>
        <p:txBody>
          <a:bodyPr wrap="none" lIns="91440" tIns="45720" rIns="91440" bIns="45720">
            <a:spAutoFit/>
          </a:bodyPr>
          <a:lstStyle/>
          <a:p>
            <a:pPr algn="ctr"/>
            <a:r>
              <a:rPr lang="ja-JP" altLang="en-US"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rPr>
              <a:t>努力</a:t>
            </a:r>
            <a:endParaRPr lang="en-US" altLang="ja-JP" sz="1600" b="1" cap="none" spc="0" dirty="0">
              <a:ln w="12700">
                <a:noFill/>
                <a:prstDash val="solid"/>
              </a:ln>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36" name="正方形/長方形 35"/>
          <p:cNvSpPr/>
          <p:nvPr/>
        </p:nvSpPr>
        <p:spPr>
          <a:xfrm>
            <a:off x="0" y="-1"/>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障害者差別解消法</a:t>
            </a:r>
            <a:r>
              <a:rPr lang="ja-JP" altLang="en-US" b="1" dirty="0">
                <a:solidFill>
                  <a:srgbClr val="002060"/>
                </a:solidFill>
                <a:latin typeface="メイリオ" pitchFamily="50" charset="-128"/>
                <a:ea typeface="メイリオ" pitchFamily="50" charset="-128"/>
                <a:cs typeface="メイリオ" pitchFamily="50" charset="-128"/>
              </a:rPr>
              <a:t>の</a:t>
            </a:r>
            <a:r>
              <a:rPr lang="ja-JP" altLang="en-US" sz="2000" b="1" dirty="0">
                <a:solidFill>
                  <a:srgbClr val="002060"/>
                </a:solidFill>
                <a:latin typeface="メイリオ" pitchFamily="50" charset="-128"/>
                <a:ea typeface="メイリオ" pitchFamily="50" charset="-128"/>
                <a:cs typeface="メイリオ" pitchFamily="50" charset="-128"/>
              </a:rPr>
              <a:t>ポイント</a:t>
            </a:r>
          </a:p>
        </p:txBody>
      </p:sp>
      <p:sp>
        <p:nvSpPr>
          <p:cNvPr id="42" name="テキスト ボックス 41"/>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06</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656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656823" cy="64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56823" y="-1"/>
            <a:ext cx="7731601" cy="648000"/>
          </a:xfrm>
          <a:prstGeom prst="rect">
            <a:avLst/>
          </a:prstGeom>
          <a:pattFill prst="wdUpDiag">
            <a:fgClr>
              <a:schemeClr val="bg1"/>
            </a:fgClr>
            <a:bgClr>
              <a:srgbClr val="002060"/>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60810" y="124154"/>
            <a:ext cx="7383598" cy="400110"/>
          </a:xfrm>
          <a:prstGeom prst="rect">
            <a:avLst/>
          </a:prstGeom>
          <a:solidFill>
            <a:schemeClr val="bg1"/>
          </a:solidFill>
          <a:ln>
            <a:noFill/>
          </a:ln>
        </p:spPr>
        <p:txBody>
          <a:bodyPr wrap="square" rtlCol="0" anchor="ctr" anchorCtr="0">
            <a:spAutoFit/>
          </a:bodyPr>
          <a:lstStyle/>
          <a:p>
            <a:r>
              <a:rPr lang="ja-JP" altLang="en-US" sz="2000" b="1" dirty="0">
                <a:solidFill>
                  <a:srgbClr val="002060"/>
                </a:solidFill>
                <a:latin typeface="メイリオ" pitchFamily="50" charset="-128"/>
                <a:ea typeface="メイリオ" pitchFamily="50" charset="-128"/>
                <a:cs typeface="メイリオ" pitchFamily="50" charset="-128"/>
              </a:rPr>
              <a:t>東京都の取り組み</a:t>
            </a:r>
          </a:p>
        </p:txBody>
      </p:sp>
      <p:sp>
        <p:nvSpPr>
          <p:cNvPr id="42" name="テキスト ボックス 41"/>
          <p:cNvSpPr txBox="1"/>
          <p:nvPr/>
        </p:nvSpPr>
        <p:spPr>
          <a:xfrm>
            <a:off x="38857" y="93166"/>
            <a:ext cx="579109" cy="461665"/>
          </a:xfrm>
          <a:prstGeom prst="rect">
            <a:avLst/>
          </a:prstGeom>
          <a:noFill/>
          <a:ln>
            <a:noFill/>
          </a:ln>
        </p:spPr>
        <p:txBody>
          <a:bodyPr wrap="square" rtlCol="0">
            <a:spAutoFit/>
          </a:bodyPr>
          <a:lstStyle/>
          <a:p>
            <a:r>
              <a:rPr kumimoji="1"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0</a:t>
            </a:r>
            <a:r>
              <a:rPr lang="en-US" altLang="ja-JP" sz="2400" dirty="0">
                <a:ln>
                  <a:solidFill>
                    <a:schemeClr val="accent5">
                      <a:lumMod val="20000"/>
                      <a:lumOff val="80000"/>
                    </a:schemeClr>
                  </a:solidFill>
                </a:ln>
                <a:latin typeface="メイリオ" panose="020B0604030504040204" pitchFamily="50" charset="-128"/>
                <a:ea typeface="メイリオ" panose="020B0604030504040204" pitchFamily="50" charset="-128"/>
              </a:rPr>
              <a:t>7</a:t>
            </a:r>
            <a:endParaRPr kumimoji="1" lang="ja-JP" altLang="en-US" sz="2400" dirty="0">
              <a:ln>
                <a:solidFill>
                  <a:schemeClr val="accent5">
                    <a:lumMod val="20000"/>
                    <a:lumOff val="80000"/>
                  </a:schemeClr>
                </a:solidFill>
              </a:ln>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07589A7-07FE-41E8-A0F1-076EA31DE688}"/>
              </a:ext>
            </a:extLst>
          </p:cNvPr>
          <p:cNvSpPr txBox="1"/>
          <p:nvPr/>
        </p:nvSpPr>
        <p:spPr>
          <a:xfrm>
            <a:off x="328410" y="3135221"/>
            <a:ext cx="7915997"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２</a:t>
            </a:r>
            <a:r>
              <a:rPr kumimoji="1" lang="ja-JP" altLang="en-US" sz="2400" dirty="0">
                <a:latin typeface="メイリオ" panose="020B0604030504040204" pitchFamily="50" charset="-128"/>
                <a:ea typeface="メイリオ" panose="020B0604030504040204" pitchFamily="50" charset="-128"/>
              </a:rPr>
              <a:t>．東京都障害者への理解促進及び差別解消の推進に関する条例の制定</a:t>
            </a:r>
          </a:p>
        </p:txBody>
      </p:sp>
      <p:sp>
        <p:nvSpPr>
          <p:cNvPr id="45" name="矢印: 上向き折線 44">
            <a:extLst>
              <a:ext uri="{FF2B5EF4-FFF2-40B4-BE49-F238E27FC236}">
                <a16:creationId xmlns:a16="http://schemas.microsoft.com/office/drawing/2014/main" id="{6A9DCEFE-BA41-40BE-A7F2-0827DB1922A2}"/>
              </a:ext>
            </a:extLst>
          </p:cNvPr>
          <p:cNvSpPr/>
          <p:nvPr/>
        </p:nvSpPr>
        <p:spPr>
          <a:xfrm rot="5400000">
            <a:off x="488637" y="4416511"/>
            <a:ext cx="1324418" cy="728355"/>
          </a:xfrm>
          <a:prstGeom prst="bentUpArrow">
            <a:avLst>
              <a:gd name="adj1" fmla="val 14771"/>
              <a:gd name="adj2" fmla="val 24189"/>
              <a:gd name="adj3" fmla="val 28081"/>
            </a:avLst>
          </a:prstGeom>
          <a:solidFill>
            <a:schemeClr val="tx2">
              <a:lumMod val="60000"/>
              <a:lumOff val="40000"/>
            </a:schemeClr>
          </a:solid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6" name="矢印: 上向き折線 45">
            <a:extLst>
              <a:ext uri="{FF2B5EF4-FFF2-40B4-BE49-F238E27FC236}">
                <a16:creationId xmlns:a16="http://schemas.microsoft.com/office/drawing/2014/main" id="{7FEF5FA3-6030-4ED6-AE50-5B89493C9565}"/>
              </a:ext>
            </a:extLst>
          </p:cNvPr>
          <p:cNvSpPr/>
          <p:nvPr/>
        </p:nvSpPr>
        <p:spPr>
          <a:xfrm rot="5400000">
            <a:off x="379264" y="4987749"/>
            <a:ext cx="1543160" cy="728355"/>
          </a:xfrm>
          <a:prstGeom prst="bentUpArrow">
            <a:avLst>
              <a:gd name="adj1" fmla="val 14771"/>
              <a:gd name="adj2" fmla="val 24189"/>
              <a:gd name="adj3" fmla="val 28081"/>
            </a:avLst>
          </a:prstGeom>
          <a:solidFill>
            <a:schemeClr val="tx2">
              <a:lumMod val="60000"/>
              <a:lumOff val="40000"/>
            </a:schemeClr>
          </a:solid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38694011-DA2E-4B76-B31C-6AF0971D034F}"/>
              </a:ext>
            </a:extLst>
          </p:cNvPr>
          <p:cNvSpPr txBox="1"/>
          <p:nvPr/>
        </p:nvSpPr>
        <p:spPr>
          <a:xfrm>
            <a:off x="1515023" y="5114434"/>
            <a:ext cx="3456440"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広域支援相談員の設置</a:t>
            </a:r>
            <a:endParaRPr kumimoji="1" lang="ja-JP" altLang="en-US" sz="2400"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12813048-4B1A-4DB7-ADD0-AAB72E4D3B78}"/>
              </a:ext>
            </a:extLst>
          </p:cNvPr>
          <p:cNvSpPr txBox="1"/>
          <p:nvPr/>
        </p:nvSpPr>
        <p:spPr>
          <a:xfrm>
            <a:off x="1515022" y="5661841"/>
            <a:ext cx="4824591"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紛争解決の仕組みの整備</a:t>
            </a:r>
          </a:p>
        </p:txBody>
      </p:sp>
      <p:sp>
        <p:nvSpPr>
          <p:cNvPr id="49" name="テキスト ボックス 48">
            <a:extLst>
              <a:ext uri="{FF2B5EF4-FFF2-40B4-BE49-F238E27FC236}">
                <a16:creationId xmlns:a16="http://schemas.microsoft.com/office/drawing/2014/main" id="{0F673855-DF48-434A-A6DA-E9C9C3F4C6AF}"/>
              </a:ext>
            </a:extLst>
          </p:cNvPr>
          <p:cNvSpPr txBox="1"/>
          <p:nvPr/>
        </p:nvSpPr>
        <p:spPr>
          <a:xfrm>
            <a:off x="328410" y="953439"/>
            <a:ext cx="7915997"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１．東京都障害者差別解消支援地域協議会の設置</a:t>
            </a:r>
          </a:p>
        </p:txBody>
      </p:sp>
      <p:sp>
        <p:nvSpPr>
          <p:cNvPr id="50" name="矢印: 上向き折線 49">
            <a:extLst>
              <a:ext uri="{FF2B5EF4-FFF2-40B4-BE49-F238E27FC236}">
                <a16:creationId xmlns:a16="http://schemas.microsoft.com/office/drawing/2014/main" id="{0147550C-315E-44D8-81D9-BE5FBA7D571F}"/>
              </a:ext>
            </a:extLst>
          </p:cNvPr>
          <p:cNvSpPr/>
          <p:nvPr/>
        </p:nvSpPr>
        <p:spPr>
          <a:xfrm rot="5400000">
            <a:off x="735347" y="4017540"/>
            <a:ext cx="830998" cy="728355"/>
          </a:xfrm>
          <a:prstGeom prst="bentUpArrow">
            <a:avLst>
              <a:gd name="adj1" fmla="val 14771"/>
              <a:gd name="adj2" fmla="val 24189"/>
              <a:gd name="adj3" fmla="val 28081"/>
            </a:avLst>
          </a:prstGeom>
          <a:solidFill>
            <a:schemeClr val="tx2">
              <a:lumMod val="60000"/>
              <a:lumOff val="40000"/>
            </a:schemeClr>
          </a:solid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4353E0F-1757-4E1E-9C34-5DB890B2D413}"/>
              </a:ext>
            </a:extLst>
          </p:cNvPr>
          <p:cNvSpPr txBox="1"/>
          <p:nvPr/>
        </p:nvSpPr>
        <p:spPr>
          <a:xfrm>
            <a:off x="1515017" y="4433826"/>
            <a:ext cx="6451359"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民間事業所における合理的配慮の義務化</a:t>
            </a:r>
          </a:p>
        </p:txBody>
      </p:sp>
      <p:sp>
        <p:nvSpPr>
          <p:cNvPr id="52" name="矢印: 上向き折線 51">
            <a:extLst>
              <a:ext uri="{FF2B5EF4-FFF2-40B4-BE49-F238E27FC236}">
                <a16:creationId xmlns:a16="http://schemas.microsoft.com/office/drawing/2014/main" id="{651CCF6C-F98D-4C3E-9146-1C8EC90AF8F1}"/>
              </a:ext>
            </a:extLst>
          </p:cNvPr>
          <p:cNvSpPr/>
          <p:nvPr/>
        </p:nvSpPr>
        <p:spPr>
          <a:xfrm rot="5400000">
            <a:off x="735341" y="1464704"/>
            <a:ext cx="830997" cy="728355"/>
          </a:xfrm>
          <a:prstGeom prst="bentUpArrow">
            <a:avLst>
              <a:gd name="adj1" fmla="val 14771"/>
              <a:gd name="adj2" fmla="val 24189"/>
              <a:gd name="adj3" fmla="val 28081"/>
            </a:avLst>
          </a:prstGeom>
          <a:solidFill>
            <a:schemeClr val="tx2">
              <a:lumMod val="60000"/>
              <a:lumOff val="40000"/>
            </a:schemeClr>
          </a:solid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B20CDB7-3990-4F49-B5C7-E70335A1D828}"/>
              </a:ext>
            </a:extLst>
          </p:cNvPr>
          <p:cNvSpPr txBox="1"/>
          <p:nvPr/>
        </p:nvSpPr>
        <p:spPr>
          <a:xfrm>
            <a:off x="1516512" y="1882712"/>
            <a:ext cx="6451359"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障害者差別に関する事例共有</a:t>
            </a:r>
          </a:p>
        </p:txBody>
      </p:sp>
      <p:sp>
        <p:nvSpPr>
          <p:cNvPr id="54" name="矢印: 上向き折線 53">
            <a:extLst>
              <a:ext uri="{FF2B5EF4-FFF2-40B4-BE49-F238E27FC236}">
                <a16:creationId xmlns:a16="http://schemas.microsoft.com/office/drawing/2014/main" id="{3E95429C-BD14-4646-927E-7474814BB076}"/>
              </a:ext>
            </a:extLst>
          </p:cNvPr>
          <p:cNvSpPr/>
          <p:nvPr/>
        </p:nvSpPr>
        <p:spPr>
          <a:xfrm rot="5400000">
            <a:off x="733846" y="2132460"/>
            <a:ext cx="830997" cy="728355"/>
          </a:xfrm>
          <a:prstGeom prst="bentUpArrow">
            <a:avLst>
              <a:gd name="adj1" fmla="val 14771"/>
              <a:gd name="adj2" fmla="val 24189"/>
              <a:gd name="adj3" fmla="val 28081"/>
            </a:avLst>
          </a:prstGeom>
          <a:solidFill>
            <a:schemeClr val="tx2">
              <a:lumMod val="60000"/>
              <a:lumOff val="40000"/>
            </a:schemeClr>
          </a:solid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4C211949-B167-401F-BE77-3B014BB861D6}"/>
              </a:ext>
            </a:extLst>
          </p:cNvPr>
          <p:cNvSpPr txBox="1"/>
          <p:nvPr/>
        </p:nvSpPr>
        <p:spPr>
          <a:xfrm>
            <a:off x="1515017" y="2567462"/>
            <a:ext cx="6451359"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障害特性、障害者差別に関する普及啓発　等</a:t>
            </a:r>
          </a:p>
        </p:txBody>
      </p:sp>
    </p:spTree>
    <p:extLst>
      <p:ext uri="{BB962C8B-B14F-4D97-AF65-F5344CB8AC3E}">
        <p14:creationId xmlns:p14="http://schemas.microsoft.com/office/powerpoint/2010/main" val="354151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8432</TotalTime>
  <Words>2316</Words>
  <Application>Microsoft Office PowerPoint</Application>
  <PresentationFormat>画面に合わせる (4:3)</PresentationFormat>
  <Paragraphs>447</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HG丸ｺﾞｼｯｸM-PRO</vt:lpstr>
      <vt:lpstr>ＭＳ Ｐゴシック</vt:lpstr>
      <vt:lpstr>メイリオ</vt:lpstr>
      <vt:lpstr>Arial</vt:lpstr>
      <vt:lpstr>Calibri</vt:lpstr>
      <vt:lpstr>Wingdings</vt:lpstr>
      <vt:lpstr>Office ​​テーマ</vt:lpstr>
      <vt:lpstr>PowerPoint プレゼンテーション</vt:lpstr>
      <vt:lpstr>　平成２８年４月１日、障害者差別解消法（障害を理由とする差別の解消の推進に関する法律）が施行されました。  　この法律は、障害のある人への差別を無くすことで、障害のある人もない人も共に生きる社会をつくることを目指しています。  　そのため、私たちは「障害」とは何か、「障害」とは日常生活や社会生活のどこにあるものかを理解しておくことが必要となってきます。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この法では、主に次の二点に対する対応が求められます。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平成２８年４月１日施行！ 障害者差別解消法について</dc:title>
  <dc:creator>府中市役所</dc:creator>
  <cp:lastModifiedBy>障害者福祉課</cp:lastModifiedBy>
  <cp:revision>426</cp:revision>
  <cp:lastPrinted>2023-03-16T04:43:29Z</cp:lastPrinted>
  <dcterms:created xsi:type="dcterms:W3CDTF">2016-03-07T07:44:08Z</dcterms:created>
  <dcterms:modified xsi:type="dcterms:W3CDTF">2023-06-05T06:01:53Z</dcterms:modified>
</cp:coreProperties>
</file>